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57" r:id="rId3"/>
    <p:sldId id="258" r:id="rId4"/>
    <p:sldId id="260" r:id="rId5"/>
    <p:sldId id="259" r:id="rId6"/>
    <p:sldId id="261" r:id="rId7"/>
    <p:sldId id="262" r:id="rId8"/>
    <p:sldId id="263" r:id="rId9"/>
    <p:sldId id="493" r:id="rId10"/>
    <p:sldId id="502" r:id="rId11"/>
    <p:sldId id="503" r:id="rId12"/>
    <p:sldId id="528" r:id="rId13"/>
    <p:sldId id="504" r:id="rId14"/>
    <p:sldId id="529" r:id="rId15"/>
    <p:sldId id="530" r:id="rId16"/>
    <p:sldId id="531" r:id="rId17"/>
    <p:sldId id="505" r:id="rId18"/>
    <p:sldId id="540" r:id="rId19"/>
    <p:sldId id="533" r:id="rId20"/>
    <p:sldId id="532" r:id="rId21"/>
    <p:sldId id="534" r:id="rId22"/>
    <p:sldId id="535" r:id="rId23"/>
    <p:sldId id="536" r:id="rId24"/>
    <p:sldId id="506" r:id="rId25"/>
    <p:sldId id="537" r:id="rId26"/>
    <p:sldId id="538" r:id="rId27"/>
    <p:sldId id="539" r:id="rId28"/>
    <p:sldId id="507" r:id="rId29"/>
    <p:sldId id="541" r:id="rId30"/>
    <p:sldId id="542" r:id="rId31"/>
    <p:sldId id="508" r:id="rId32"/>
    <p:sldId id="543" r:id="rId33"/>
    <p:sldId id="510" r:id="rId34"/>
    <p:sldId id="544" r:id="rId35"/>
    <p:sldId id="545" r:id="rId36"/>
    <p:sldId id="509" r:id="rId37"/>
    <p:sldId id="546" r:id="rId38"/>
    <p:sldId id="547" r:id="rId39"/>
    <p:sldId id="548" r:id="rId40"/>
    <p:sldId id="512" r:id="rId41"/>
    <p:sldId id="549" r:id="rId42"/>
    <p:sldId id="550" r:id="rId43"/>
    <p:sldId id="513" r:id="rId44"/>
    <p:sldId id="516" r:id="rId45"/>
    <p:sldId id="551" r:id="rId46"/>
    <p:sldId id="552" r:id="rId47"/>
    <p:sldId id="515" r:id="rId48"/>
    <p:sldId id="553" r:id="rId49"/>
    <p:sldId id="555" r:id="rId50"/>
    <p:sldId id="554" r:id="rId51"/>
    <p:sldId id="517" r:id="rId52"/>
    <p:sldId id="556" r:id="rId53"/>
    <p:sldId id="557" r:id="rId54"/>
    <p:sldId id="558" r:id="rId55"/>
    <p:sldId id="511" r:id="rId56"/>
    <p:sldId id="559" r:id="rId57"/>
    <p:sldId id="560" r:id="rId58"/>
    <p:sldId id="514" r:id="rId59"/>
    <p:sldId id="561" r:id="rId60"/>
    <p:sldId id="562" r:id="rId61"/>
    <p:sldId id="563" r:id="rId62"/>
    <p:sldId id="564" r:id="rId63"/>
    <p:sldId id="518" r:id="rId64"/>
    <p:sldId id="565" r:id="rId65"/>
    <p:sldId id="566" r:id="rId66"/>
    <p:sldId id="567" r:id="rId67"/>
    <p:sldId id="568" r:id="rId68"/>
    <p:sldId id="569" r:id="rId69"/>
    <p:sldId id="519" r:id="rId70"/>
    <p:sldId id="570" r:id="rId71"/>
    <p:sldId id="571" r:id="rId72"/>
    <p:sldId id="520" r:id="rId73"/>
    <p:sldId id="572" r:id="rId74"/>
    <p:sldId id="573" r:id="rId75"/>
    <p:sldId id="521" r:id="rId76"/>
    <p:sldId id="522" r:id="rId77"/>
    <p:sldId id="523" r:id="rId78"/>
    <p:sldId id="574" r:id="rId79"/>
    <p:sldId id="525" r:id="rId80"/>
    <p:sldId id="526" r:id="rId81"/>
    <p:sldId id="601" r:id="rId82"/>
    <p:sldId id="604" r:id="rId83"/>
    <p:sldId id="602" r:id="rId84"/>
    <p:sldId id="60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8015C2-AD1B-456A-A104-017BC7B51FE2}" v="15" dt="2019-10-17T05:11:50.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17" autoAdjust="0"/>
  </p:normalViewPr>
  <p:slideViewPr>
    <p:cSldViewPr snapToGrid="0">
      <p:cViewPr varScale="1">
        <p:scale>
          <a:sx n="115" d="100"/>
          <a:sy n="115" d="100"/>
        </p:scale>
        <p:origin x="13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C78015C2-AD1B-456A-A104-017BC7B51FE2}"/>
    <pc:docChg chg="custSel modSld">
      <pc:chgData name="Sean Feldman" userId="c0f75423fe67f72e" providerId="LiveId" clId="{C78015C2-AD1B-456A-A104-017BC7B51FE2}" dt="2019-10-17T05:11:50.291" v="30"/>
      <pc:docMkLst>
        <pc:docMk/>
      </pc:docMkLst>
      <pc:sldChg chg="addSp modSp modAnim">
        <pc:chgData name="Sean Feldman" userId="c0f75423fe67f72e" providerId="LiveId" clId="{C78015C2-AD1B-456A-A104-017BC7B51FE2}" dt="2019-10-17T05:06:47.757" v="7"/>
        <pc:sldMkLst>
          <pc:docMk/>
          <pc:sldMk cId="4279211630" sldId="262"/>
        </pc:sldMkLst>
        <pc:spChg chg="mod">
          <ac:chgData name="Sean Feldman" userId="c0f75423fe67f72e" providerId="LiveId" clId="{C78015C2-AD1B-456A-A104-017BC7B51FE2}" dt="2019-10-17T05:06:15.741" v="1" actId="164"/>
          <ac:spMkLst>
            <pc:docMk/>
            <pc:sldMk cId="4279211630" sldId="262"/>
            <ac:spMk id="6" creationId="{7224F07F-0BA3-4FDF-95A2-313170E3F416}"/>
          </ac:spMkLst>
        </pc:spChg>
        <pc:spChg chg="mod">
          <ac:chgData name="Sean Feldman" userId="c0f75423fe67f72e" providerId="LiveId" clId="{C78015C2-AD1B-456A-A104-017BC7B51FE2}" dt="2019-10-17T05:06:15.741" v="1" actId="164"/>
          <ac:spMkLst>
            <pc:docMk/>
            <pc:sldMk cId="4279211630" sldId="262"/>
            <ac:spMk id="7" creationId="{04919381-26B5-404B-96BA-0BB8505A764C}"/>
          </ac:spMkLst>
        </pc:spChg>
        <pc:grpChg chg="add mod">
          <ac:chgData name="Sean Feldman" userId="c0f75423fe67f72e" providerId="LiveId" clId="{C78015C2-AD1B-456A-A104-017BC7B51FE2}" dt="2019-10-17T05:06:15.741" v="1" actId="164"/>
          <ac:grpSpMkLst>
            <pc:docMk/>
            <pc:sldMk cId="4279211630" sldId="262"/>
            <ac:grpSpMk id="3" creationId="{57507154-53AC-4A7D-AAA0-DF91988B042B}"/>
          </ac:grpSpMkLst>
        </pc:grpChg>
        <pc:picChg chg="mod">
          <ac:chgData name="Sean Feldman" userId="c0f75423fe67f72e" providerId="LiveId" clId="{C78015C2-AD1B-456A-A104-017BC7B51FE2}" dt="2019-10-17T05:06:15.741" v="1" actId="164"/>
          <ac:picMkLst>
            <pc:docMk/>
            <pc:sldMk cId="4279211630" sldId="262"/>
            <ac:picMk id="2" creationId="{54275BE7-AD12-425C-A833-09FBF4D4C0DF}"/>
          </ac:picMkLst>
        </pc:picChg>
        <pc:picChg chg="mod">
          <ac:chgData name="Sean Feldman" userId="c0f75423fe67f72e" providerId="LiveId" clId="{C78015C2-AD1B-456A-A104-017BC7B51FE2}" dt="2019-10-17T05:06:15.741" v="1" actId="164"/>
          <ac:picMkLst>
            <pc:docMk/>
            <pc:sldMk cId="4279211630" sldId="262"/>
            <ac:picMk id="4" creationId="{AD358E59-4356-47FF-9C37-0BE324AD6913}"/>
          </ac:picMkLst>
        </pc:picChg>
      </pc:sldChg>
      <pc:sldChg chg="modSp">
        <pc:chgData name="Sean Feldman" userId="c0f75423fe67f72e" providerId="LiveId" clId="{C78015C2-AD1B-456A-A104-017BC7B51FE2}" dt="2019-10-17T05:07:20.520" v="8" actId="13822"/>
        <pc:sldMkLst>
          <pc:docMk/>
          <pc:sldMk cId="1781707988" sldId="528"/>
        </pc:sldMkLst>
        <pc:picChg chg="mod">
          <ac:chgData name="Sean Feldman" userId="c0f75423fe67f72e" providerId="LiveId" clId="{C78015C2-AD1B-456A-A104-017BC7B51FE2}" dt="2019-10-17T05:07:20.520" v="8" actId="13822"/>
          <ac:picMkLst>
            <pc:docMk/>
            <pc:sldMk cId="1781707988" sldId="528"/>
            <ac:picMk id="11" creationId="{D60AE4BE-7275-40ED-B407-713E9328F747}"/>
          </ac:picMkLst>
        </pc:picChg>
        <pc:picChg chg="mod">
          <ac:chgData name="Sean Feldman" userId="c0f75423fe67f72e" providerId="LiveId" clId="{C78015C2-AD1B-456A-A104-017BC7B51FE2}" dt="2019-10-17T05:07:20.520" v="8" actId="13822"/>
          <ac:picMkLst>
            <pc:docMk/>
            <pc:sldMk cId="1781707988" sldId="528"/>
            <ac:picMk id="12" creationId="{D6345C0C-29EE-4851-91D5-95A21243D80B}"/>
          </ac:picMkLst>
        </pc:picChg>
        <pc:picChg chg="mod">
          <ac:chgData name="Sean Feldman" userId="c0f75423fe67f72e" providerId="LiveId" clId="{C78015C2-AD1B-456A-A104-017BC7B51FE2}" dt="2019-10-17T05:07:20.520" v="8" actId="13822"/>
          <ac:picMkLst>
            <pc:docMk/>
            <pc:sldMk cId="1781707988" sldId="528"/>
            <ac:picMk id="14" creationId="{67D84D9A-FE2F-4A64-9E29-52F156E1F11A}"/>
          </ac:picMkLst>
        </pc:picChg>
      </pc:sldChg>
      <pc:sldChg chg="addSp modSp modAnim">
        <pc:chgData name="Sean Feldman" userId="c0f75423fe67f72e" providerId="LiveId" clId="{C78015C2-AD1B-456A-A104-017BC7B51FE2}" dt="2019-10-17T05:09:49.100" v="23"/>
        <pc:sldMkLst>
          <pc:docMk/>
          <pc:sldMk cId="1951824377" sldId="533"/>
        </pc:sldMkLst>
        <pc:spChg chg="add mod">
          <ac:chgData name="Sean Feldman" userId="c0f75423fe67f72e" providerId="LiveId" clId="{C78015C2-AD1B-456A-A104-017BC7B51FE2}" dt="2019-10-17T05:08:21.279" v="14" actId="164"/>
          <ac:spMkLst>
            <pc:docMk/>
            <pc:sldMk cId="1951824377" sldId="533"/>
            <ac:spMk id="2" creationId="{0D94EE5E-1FE8-4ED4-8848-46569D52B34B}"/>
          </ac:spMkLst>
        </pc:spChg>
        <pc:spChg chg="add mod">
          <ac:chgData name="Sean Feldman" userId="c0f75423fe67f72e" providerId="LiveId" clId="{C78015C2-AD1B-456A-A104-017BC7B51FE2}" dt="2019-10-17T05:08:21.279" v="14" actId="164"/>
          <ac:spMkLst>
            <pc:docMk/>
            <pc:sldMk cId="1951824377" sldId="533"/>
            <ac:spMk id="7" creationId="{ED8B9F58-51E1-46CD-A92A-81072C75DE6F}"/>
          </ac:spMkLst>
        </pc:spChg>
        <pc:grpChg chg="add mod">
          <ac:chgData name="Sean Feldman" userId="c0f75423fe67f72e" providerId="LiveId" clId="{C78015C2-AD1B-456A-A104-017BC7B51FE2}" dt="2019-10-17T05:08:21.279" v="14" actId="164"/>
          <ac:grpSpMkLst>
            <pc:docMk/>
            <pc:sldMk cId="1951824377" sldId="533"/>
            <ac:grpSpMk id="4" creationId="{53F0598D-72A5-4D1C-A921-AA2E1DC2C21B}"/>
          </ac:grpSpMkLst>
        </pc:grpChg>
        <pc:picChg chg="mod">
          <ac:chgData name="Sean Feldman" userId="c0f75423fe67f72e" providerId="LiveId" clId="{C78015C2-AD1B-456A-A104-017BC7B51FE2}" dt="2019-10-17T05:08:21.279" v="14" actId="164"/>
          <ac:picMkLst>
            <pc:docMk/>
            <pc:sldMk cId="1951824377" sldId="533"/>
            <ac:picMk id="5" creationId="{5589B634-5E70-49C9-8C33-44B9FF33FC84}"/>
          </ac:picMkLst>
        </pc:picChg>
      </pc:sldChg>
      <pc:sldChg chg="modSp">
        <pc:chgData name="Sean Feldman" userId="c0f75423fe67f72e" providerId="LiveId" clId="{C78015C2-AD1B-456A-A104-017BC7B51FE2}" dt="2019-10-17T05:10:46.278" v="27" actId="688"/>
        <pc:sldMkLst>
          <pc:docMk/>
          <pc:sldMk cId="1573678066" sldId="545"/>
        </pc:sldMkLst>
        <pc:spChg chg="mod">
          <ac:chgData name="Sean Feldman" userId="c0f75423fe67f72e" providerId="LiveId" clId="{C78015C2-AD1B-456A-A104-017BC7B51FE2}" dt="2019-10-17T05:10:46.278" v="27" actId="688"/>
          <ac:spMkLst>
            <pc:docMk/>
            <pc:sldMk cId="1573678066" sldId="545"/>
            <ac:spMk id="16" creationId="{F13B3DA1-9403-46E2-9DEE-A5D9A7B0EF02}"/>
          </ac:spMkLst>
        </pc:spChg>
        <pc:cxnChg chg="mod">
          <ac:chgData name="Sean Feldman" userId="c0f75423fe67f72e" providerId="LiveId" clId="{C78015C2-AD1B-456A-A104-017BC7B51FE2}" dt="2019-10-17T05:10:46.278" v="27" actId="688"/>
          <ac:cxnSpMkLst>
            <pc:docMk/>
            <pc:sldMk cId="1573678066" sldId="545"/>
            <ac:cxnSpMk id="8" creationId="{8C2A0755-ACC6-4EBB-828A-5624B35511B9}"/>
          </ac:cxnSpMkLst>
        </pc:cxnChg>
      </pc:sldChg>
      <pc:sldChg chg="modAnim">
        <pc:chgData name="Sean Feldman" userId="c0f75423fe67f72e" providerId="LiveId" clId="{C78015C2-AD1B-456A-A104-017BC7B51FE2}" dt="2019-10-17T05:11:50.291" v="30"/>
        <pc:sldMkLst>
          <pc:docMk/>
          <pc:sldMk cId="3061056386" sldId="551"/>
        </pc:sldMkLst>
      </pc:sldChg>
    </pc:docChg>
  </pc:docChgLst>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34:25.643" v="3532" actId="13822"/>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6T05:30:00.856" v="3494" actId="13822"/>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6T05:30:00.856" v="3494" actId="13822"/>
          <ac:picMkLst>
            <pc:docMk/>
            <pc:sldMk cId="3880150903" sldId="529"/>
            <ac:picMk id="4" creationId="{3992690B-674F-408C-8BF2-379361526BEC}"/>
          </ac:picMkLst>
        </pc:picChg>
        <pc:picChg chg="add mod">
          <ac:chgData name="Sean Feldman" userId="c0f75423fe67f72e" providerId="LiveId" clId="{9B31CF42-3E67-433C-97F4-82A38F3CFF2E}" dt="2019-10-16T05:29:52.972" v="3492" actId="13822"/>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6T05:31:07.355" v="3505" actId="13822"/>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6T05:31:07.355" v="3505" actId="13822"/>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6T05:31:01.017" v="3504" actId="13822"/>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6T05:31:01.017" v="3504" actId="13822"/>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6T05:30:58.347" v="3503" actId="13822"/>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6T05:31:21.746" v="3507" actId="13822"/>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6T05:31:21.746" v="3507" actId="13822"/>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6T05:31:36.322" v="3509" actId="1076"/>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mod">
          <ac:chgData name="Sean Feldman" userId="c0f75423fe67f72e" providerId="LiveId" clId="{9B31CF42-3E67-433C-97F4-82A38F3CFF2E}" dt="2019-10-16T05:31:36.322" v="3509" actId="1076"/>
          <ac:picMkLst>
            <pc:docMk/>
            <pc:sldMk cId="969011329" sldId="539"/>
            <ac:picMk id="7" creationId="{274ACE05-9C2B-4F31-BA05-72945FB7A482}"/>
          </ac:picMkLst>
        </pc:picChg>
        <pc:picChg chg="mod">
          <ac:chgData name="Sean Feldman" userId="c0f75423fe67f72e" providerId="LiveId" clId="{9B31CF42-3E67-433C-97F4-82A38F3CFF2E}" dt="2019-10-16T05:31:36.322" v="3509" actId="1076"/>
          <ac:picMkLst>
            <pc:docMk/>
            <pc:sldMk cId="969011329" sldId="539"/>
            <ac:picMk id="8" creationId="{CA810624-DE8C-42B8-942B-81553F432051}"/>
          </ac:picMkLst>
        </pc:picChg>
        <pc:picChg chg="add mod">
          <ac:chgData name="Sean Feldman" userId="c0f75423fe67f72e" providerId="LiveId" clId="{9B31CF42-3E67-433C-97F4-82A38F3CFF2E}" dt="2019-10-16T05:31:28.874" v="3508" actId="13822"/>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6T05:30:50.077" v="3502" actId="14100"/>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6T05:30:50.077" v="3502" actId="14100"/>
          <ac:spMkLst>
            <pc:docMk/>
            <pc:sldMk cId="4081758911" sldId="540"/>
            <ac:spMk id="5" creationId="{BFAABB02-6EBC-4A74-811C-4A51333F02E7}"/>
          </ac:spMkLst>
        </pc:spChg>
      </pc:sldChg>
      <pc:sldChg chg="addSp delSp modSp add">
        <pc:chgData name="Sean Feldman" userId="c0f75423fe67f72e" providerId="LiveId" clId="{9B31CF42-3E67-433C-97F4-82A38F3CFF2E}" dt="2019-10-16T05:31:44.477" v="3511" actId="1076"/>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6T05:31:42.107" v="3510" actId="13822"/>
          <ac:picMkLst>
            <pc:docMk/>
            <pc:sldMk cId="602255212" sldId="541"/>
            <ac:picMk id="5" creationId="{BFE41654-96D4-46E7-A42C-E88C41754ECC}"/>
          </ac:picMkLst>
        </pc:picChg>
        <pc:picChg chg="add mod">
          <ac:chgData name="Sean Feldman" userId="c0f75423fe67f72e" providerId="LiveId" clId="{9B31CF42-3E67-433C-97F4-82A38F3CFF2E}" dt="2019-10-16T05:31:44.477" v="3511"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6T05:31:49.906" v="3512" actId="13822"/>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mod">
          <ac:chgData name="Sean Feldman" userId="c0f75423fe67f72e" providerId="LiveId" clId="{9B31CF42-3E67-433C-97F4-82A38F3CFF2E}" dt="2019-10-16T05:31:49.906" v="3512" actId="13822"/>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6T05:31:56.595" v="3513" actId="13822"/>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6T05:31:56.595" v="3513" actId="13822"/>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6T05:32:01.647" v="3514" actId="13822"/>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6T05:32:01.647" v="3514" actId="13822"/>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6T05:32:08.393" v="3515" actId="13822"/>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mod">
          <ac:chgData name="Sean Feldman" userId="c0f75423fe67f72e" providerId="LiveId" clId="{9B31CF42-3E67-433C-97F4-82A38F3CFF2E}" dt="2019-10-16T05:32:08.393" v="3515" actId="13822"/>
          <ac:picMkLst>
            <pc:docMk/>
            <pc:sldMk cId="1573678066" sldId="545"/>
            <ac:picMk id="4" creationId="{ECF443B7-FD45-4DD3-8597-68809AA640D5}"/>
          </ac:picMkLst>
        </pc:pic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6T05:32:22.369" v="3517" actId="13822"/>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6T05:32:19.478" v="3516" actId="13822"/>
          <ac:picMkLst>
            <pc:docMk/>
            <pc:sldMk cId="2207494845" sldId="546"/>
            <ac:picMk id="5" creationId="{9D1FC390-F19B-48E7-9C12-E63D73A8888D}"/>
          </ac:picMkLst>
        </pc:picChg>
        <pc:picChg chg="add mod">
          <ac:chgData name="Sean Feldman" userId="c0f75423fe67f72e" providerId="LiveId" clId="{9B31CF42-3E67-433C-97F4-82A38F3CFF2E}" dt="2019-10-16T05:32:22.369" v="3517" actId="13822"/>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6T05:32:26.287" v="3518" actId="1382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mod">
          <ac:chgData name="Sean Feldman" userId="c0f75423fe67f72e" providerId="LiveId" clId="{9B31CF42-3E67-433C-97F4-82A38F3CFF2E}" dt="2019-10-16T05:32:26.287" v="3518" actId="1382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6T05:32:55.946" v="3520" actId="14100"/>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6T05:32:55.946" v="3520" actId="14100"/>
          <ac:picMkLst>
            <pc:docMk/>
            <pc:sldMk cId="3061056386" sldId="551"/>
            <ac:picMk id="5" creationId="{ED958F6F-40F2-47CC-B6C6-CE6DB963FF88}"/>
          </ac:picMkLst>
        </pc:picChg>
        <pc:picChg chg="add mod">
          <ac:chgData name="Sean Feldman" userId="c0f75423fe67f72e" providerId="LiveId" clId="{9B31CF42-3E67-433C-97F4-82A38F3CFF2E}" dt="2019-10-16T05:32:55.946" v="3520" actId="14100"/>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6T05:33:05.248" v="3521" actId="13822"/>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6T05:33:05.248" v="3521" actId="13822"/>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6T05:33:14.073" v="3523" actId="13822"/>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6T05:33:14.073" v="3523" actId="13822"/>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6T05:33:09.454" v="3522" actId="13822"/>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6T05:33:09.454" v="3522" actId="13822"/>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6T05:33:25.461" v="3524" actId="13822"/>
        <pc:sldMkLst>
          <pc:docMk/>
          <pc:sldMk cId="1991580435" sldId="557"/>
        </pc:sldMkLst>
        <pc:picChg chg="add mod">
          <ac:chgData name="Sean Feldman" userId="c0f75423fe67f72e" providerId="LiveId" clId="{9B31CF42-3E67-433C-97F4-82A38F3CFF2E}" dt="2019-10-16T05:33:25.461" v="3524" actId="13822"/>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6T05:33:29.281" v="3525" actId="13822"/>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6T05:33:29.281" v="3525" actId="13822"/>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5:33:51.359" v="3528" actId="478"/>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del mod ord">
          <ac:chgData name="Sean Feldman" userId="c0f75423fe67f72e" providerId="LiveId" clId="{9B31CF42-3E67-433C-97F4-82A38F3CFF2E}" dt="2019-10-16T05:33:51.359" v="3528" actId="478"/>
          <ac:picMkLst>
            <pc:docMk/>
            <pc:sldMk cId="859521994" sldId="559"/>
            <ac:picMk id="4" creationId="{7FC8BFF3-71C5-4E2E-8D56-01D197BC1542}"/>
          </ac:picMkLst>
        </pc:picChg>
        <pc:picChg chg="add mod">
          <ac:chgData name="Sean Feldman" userId="c0f75423fe67f72e" providerId="LiveId" clId="{9B31CF42-3E67-433C-97F4-82A38F3CFF2E}" dt="2019-10-16T05:33:36.841" v="3526" actId="13822"/>
          <ac:picMkLst>
            <pc:docMk/>
            <pc:sldMk cId="859521994" sldId="559"/>
            <ac:picMk id="5" creationId="{65B3B572-B9F2-42E3-9CDD-C73869D65DDF}"/>
          </ac:picMkLst>
        </pc:picChg>
        <pc:picChg chg="add mod">
          <ac:chgData name="Sean Feldman" userId="c0f75423fe67f72e" providerId="LiveId" clId="{9B31CF42-3E67-433C-97F4-82A38F3CFF2E}" dt="2019-10-16T05:33:36.841" v="3526" actId="13822"/>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5:33:58.940" v="3529"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5:33:58.940" v="3529" actId="13822"/>
          <ac:picMkLst>
            <pc:docMk/>
            <pc:sldMk cId="657608958" sldId="562"/>
            <ac:picMk id="3" creationId="{EDFFAED6-C7EF-424C-923E-B0E0B7D338DA}"/>
          </ac:picMkLst>
        </pc:picChg>
        <pc:picChg chg="add mod">
          <ac:chgData name="Sean Feldman" userId="c0f75423fe67f72e" providerId="LiveId" clId="{9B31CF42-3E67-433C-97F4-82A38F3CFF2E}" dt="2019-10-16T05:33:58.940" v="3529"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5:34:06.841" v="3530" actId="13822"/>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5:34:06.841" v="3530" actId="13822"/>
          <ac:picMkLst>
            <pc:docMk/>
            <pc:sldMk cId="522264401" sldId="566"/>
            <ac:picMk id="2" creationId="{25023729-DC21-4B79-8AEB-4177AC413CB8}"/>
          </ac:picMkLst>
        </pc:picChg>
        <pc:picChg chg="add mod">
          <ac:chgData name="Sean Feldman" userId="c0f75423fe67f72e" providerId="LiveId" clId="{9B31CF42-3E67-433C-97F4-82A38F3CFF2E}" dt="2019-10-16T05:34:06.841" v="3530" actId="13822"/>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5:34:15.091" v="3531" actId="13822"/>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5:34:15.091" v="3531" actId="13822"/>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5:34:25.643" v="3532" actId="13822"/>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5:34:25.643" v="3532" actId="13822"/>
          <ac:picMkLst>
            <pc:docMk/>
            <pc:sldMk cId="2284601998" sldId="570"/>
            <ac:picMk id="5" creationId="{899B9F92-0C0C-4B41-9929-F87234ABE7CE}"/>
          </ac:picMkLst>
        </pc:picChg>
        <pc:picChg chg="add mod">
          <ac:chgData name="Sean Feldman" userId="c0f75423fe67f72e" providerId="LiveId" clId="{9B31CF42-3E67-433C-97F4-82A38F3CFF2E}" dt="2019-10-16T05:34:25.643" v="3532" actId="13822"/>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2019-10-16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a:t>Event</a:t>
            </a:r>
          </a:p>
          <a:p>
            <a:pPr marL="171450" lvl="0" indent="-171450">
              <a:buFontTx/>
              <a:buChar char="-"/>
            </a:pPr>
            <a:r>
              <a:rPr lang="en-US"/>
              <a:t>Lightweight notification of condition or state change</a:t>
            </a:r>
          </a:p>
          <a:p>
            <a:pPr marL="171450" lvl="0" indent="-171450">
              <a:buFontTx/>
              <a:buChar char="-"/>
            </a:pPr>
            <a:r>
              <a:rPr lang="en-US"/>
              <a:t>Discrete units or parts of a series (time ordered and interrelated)</a:t>
            </a:r>
          </a:p>
          <a:p>
            <a:pPr marL="171450" lvl="0" indent="-171450">
              <a:buFontTx/>
              <a:buChar char="-"/>
            </a:pPr>
            <a:r>
              <a:rPr lang="en-US"/>
              <a:t>Actionable, no contract between publisher and subscriber</a:t>
            </a:r>
          </a:p>
          <a:p>
            <a:pPr marL="171450" lvl="0" indent="-171450">
              <a:buFontTx/>
              <a:buChar char="-"/>
            </a:pPr>
            <a:endParaRPr lang="en-US"/>
          </a:p>
          <a:p>
            <a:pPr marL="0" lvl="0" indent="0">
              <a:buFontTx/>
              <a:buNone/>
            </a:pPr>
            <a:r>
              <a:rPr lang="en-US"/>
              <a:t>Message</a:t>
            </a:r>
          </a:p>
          <a:p>
            <a:pPr marL="171450" lvl="0" indent="-171450">
              <a:buFontTx/>
              <a:buChar char="-"/>
            </a:pPr>
            <a:r>
              <a:rPr lang="en-US"/>
              <a:t>Raw data to be produced by a consumer</a:t>
            </a:r>
          </a:p>
          <a:p>
            <a:pPr marL="171450" lvl="0" indent="-171450">
              <a:buFontTx/>
              <a:buChar char="-"/>
            </a:pPr>
            <a:r>
              <a:rPr lang="en-US"/>
              <a:t>Contains data that triggered the pipeline</a:t>
            </a:r>
          </a:p>
          <a:p>
            <a:pPr marL="171450" lvl="0" indent="-171450">
              <a:buFontTx/>
              <a:buChar char="-"/>
            </a:pPr>
            <a:r>
              <a:rPr lang="en-US"/>
              <a:t>Expectations in form of a contract</a:t>
            </a:r>
          </a:p>
          <a:p>
            <a:pPr marL="0" indent="0">
              <a:buFontTx/>
              <a:buNone/>
            </a:pPr>
            <a:endParaRPr lang="en-US"/>
          </a:p>
          <a:p>
            <a:pPr marL="0" indent="0">
              <a:buFontTx/>
              <a:buNone/>
            </a:pPr>
            <a:r>
              <a:rPr lang="en-US"/>
              <a:t>Event Grid</a:t>
            </a:r>
          </a:p>
          <a:p>
            <a:pPr marL="171450" indent="-171450">
              <a:buFontTx/>
              <a:buChar char="-"/>
            </a:pPr>
            <a:r>
              <a:rPr lang="en-US" err="1"/>
              <a:t>Eventing</a:t>
            </a:r>
            <a:r>
              <a:rPr lang="en-US"/>
              <a:t> backplane that enables event-driven reactive programming</a:t>
            </a:r>
          </a:p>
          <a:p>
            <a:pPr marL="171450" indent="-171450">
              <a:buFontTx/>
              <a:buChar char="-"/>
            </a:pPr>
            <a:r>
              <a:rPr lang="en-US"/>
              <a:t>Event consumption of Azure and Non-azure resources</a:t>
            </a:r>
          </a:p>
          <a:p>
            <a:pPr marL="171450" indent="-171450">
              <a:buFontTx/>
              <a:buChar char="-"/>
            </a:pPr>
            <a:r>
              <a:rPr lang="en-GB" sz="1200" b="0" i="0" kern="120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a:solidFill>
                  <a:schemeClr val="tx1"/>
                </a:solidFill>
                <a:effectLst/>
                <a:latin typeface="+mn-lt"/>
                <a:ea typeface="+mn-ea"/>
                <a:cs typeface="+mn-cs"/>
              </a:rPr>
              <a:t>Reactive programming, events are discrete facts</a:t>
            </a:r>
          </a:p>
          <a:p>
            <a:pPr marL="171450" indent="-171450">
              <a:buFontTx/>
              <a:buChar char="-"/>
            </a:pPr>
            <a:endParaRPr lang="en-GB" sz="1200" b="0" i="0" kern="1200">
              <a:solidFill>
                <a:schemeClr val="tx1"/>
              </a:solidFill>
              <a:effectLst/>
              <a:latin typeface="+mn-lt"/>
              <a:ea typeface="+mn-ea"/>
              <a:cs typeface="+mn-cs"/>
            </a:endParaRPr>
          </a:p>
          <a:p>
            <a:pPr marL="0" indent="0">
              <a:buFontTx/>
              <a:buNone/>
            </a:pPr>
            <a:r>
              <a:rPr lang="en-GB" sz="1200" b="0" i="0" kern="1200">
                <a:solidFill>
                  <a:schemeClr val="tx1"/>
                </a:solidFill>
                <a:effectLst/>
                <a:latin typeface="+mn-lt"/>
                <a:ea typeface="+mn-ea"/>
                <a:cs typeface="+mn-cs"/>
              </a:rPr>
              <a:t>Event Hubs</a:t>
            </a:r>
          </a:p>
          <a:p>
            <a:pPr marL="171450" indent="-171450">
              <a:buFontTx/>
              <a:buChar char="-"/>
            </a:pPr>
            <a:r>
              <a:rPr lang="en-GB" sz="1200" b="0" i="0" kern="1200">
                <a:solidFill>
                  <a:schemeClr val="tx1"/>
                </a:solidFill>
                <a:effectLst/>
                <a:latin typeface="+mn-lt"/>
                <a:ea typeface="+mn-ea"/>
                <a:cs typeface="+mn-cs"/>
              </a:rPr>
              <a:t>Azure Event Hubs is a big data pipeline</a:t>
            </a:r>
          </a:p>
          <a:p>
            <a:pPr marL="171450" indent="-171450">
              <a:buFontTx/>
              <a:buChar char="-"/>
            </a:pPr>
            <a:r>
              <a:rPr lang="en-GB" sz="1200" b="0" i="0" kern="120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Events are streamed in order</a:t>
            </a:r>
          </a:p>
          <a:p>
            <a:pPr marL="171450" indent="-171450">
              <a:buFontTx/>
              <a:buChar char="-"/>
            </a:pPr>
            <a:endParaRPr lang="en-US"/>
          </a:p>
          <a:p>
            <a:r>
              <a:rPr lang="en-US"/>
              <a:t>Azure Storage Queues</a:t>
            </a:r>
          </a:p>
          <a:p>
            <a:pPr marL="171450" indent="-171450">
              <a:buFontTx/>
              <a:buChar char="-"/>
            </a:pPr>
            <a:r>
              <a:rPr lang="en-US"/>
              <a:t>Introduced first, backed by Azure Storage</a:t>
            </a:r>
          </a:p>
          <a:p>
            <a:pPr marL="171450" indent="-171450">
              <a:buFontTx/>
              <a:buChar char="-"/>
            </a:pPr>
            <a:r>
              <a:rPr lang="en-US"/>
              <a:t>Allows to store large volumes of messages</a:t>
            </a:r>
          </a:p>
          <a:p>
            <a:pPr marL="171450" indent="-171450">
              <a:buFontTx/>
              <a:buChar char="-"/>
            </a:pPr>
            <a:r>
              <a:rPr lang="en-US"/>
              <a:t>Lightweight messages, simple durable task queues</a:t>
            </a:r>
          </a:p>
          <a:p>
            <a:pPr marL="171450" indent="-171450">
              <a:buFontTx/>
              <a:buChar char="-"/>
            </a:pPr>
            <a:r>
              <a:rPr lang="en-US"/>
              <a:t>64 KB messages</a:t>
            </a:r>
          </a:p>
          <a:p>
            <a:pPr marL="171450" indent="-171450">
              <a:buFontTx/>
              <a:buChar char="-"/>
            </a:pPr>
            <a:endParaRPr lang="en-US"/>
          </a:p>
          <a:p>
            <a:pPr marL="0" indent="0">
              <a:buFontTx/>
              <a:buNone/>
            </a:pPr>
            <a:r>
              <a:rPr lang="en-US"/>
              <a:t>Azure Service Bus</a:t>
            </a:r>
          </a:p>
          <a:p>
            <a:pPr marL="171450" indent="-171450">
              <a:buFontTx/>
              <a:buChar char="-"/>
            </a:pPr>
            <a:r>
              <a:rPr lang="en-US"/>
              <a:t>Traditional enterprise applications that require rich messaging semantics</a:t>
            </a:r>
          </a:p>
          <a:p>
            <a:pPr marL="171450" indent="-171450">
              <a:buFontTx/>
              <a:buChar char="-"/>
            </a:pPr>
            <a:r>
              <a:rPr lang="en-US"/>
              <a:t>Reliable state transition management for business processes</a:t>
            </a:r>
          </a:p>
          <a:p>
            <a:pPr marL="171450" indent="-171450">
              <a:buFontTx/>
              <a:buChar char="-"/>
            </a:pPr>
            <a:r>
              <a:rPr lang="en-US"/>
              <a:t>Enables hybrid cloud solutions</a:t>
            </a:r>
          </a:p>
          <a:p>
            <a:pPr marL="171450" indent="-171450">
              <a:buFontTx/>
              <a:buChar char="-"/>
            </a:pPr>
            <a:r>
              <a:rPr lang="en-US"/>
              <a:t>Receive messages without polling</a:t>
            </a:r>
          </a:p>
          <a:p>
            <a:pPr marL="171450" indent="-171450">
              <a:buFontTx/>
              <a:buChar char="-"/>
            </a:pPr>
            <a:r>
              <a:rPr lang="en-US"/>
              <a:t>Richer application semantics like</a:t>
            </a:r>
          </a:p>
          <a:p>
            <a:pPr marL="628650" lvl="1" indent="-171450">
              <a:buFontTx/>
              <a:buChar char="-"/>
            </a:pPr>
            <a:r>
              <a:rPr lang="en-US"/>
              <a:t>FIFO</a:t>
            </a:r>
          </a:p>
          <a:p>
            <a:pPr marL="628650" lvl="1" indent="-171450">
              <a:buFontTx/>
              <a:buChar char="-"/>
            </a:pPr>
            <a:r>
              <a:rPr lang="en-US"/>
              <a:t>Deduplication</a:t>
            </a:r>
          </a:p>
          <a:p>
            <a:pPr marL="628650" lvl="1" indent="-171450">
              <a:buFontTx/>
              <a:buChar char="-"/>
            </a:pPr>
            <a:r>
              <a:rPr lang="en-US"/>
              <a:t>Transactional behavior and atomicity</a:t>
            </a:r>
          </a:p>
          <a:p>
            <a:pPr marL="171450" lvl="0" indent="-171450">
              <a:buFontTx/>
              <a:buChar char="-"/>
            </a:pPr>
            <a:r>
              <a:rPr lang="en-US"/>
              <a:t>Compliance with AMQP</a:t>
            </a:r>
          </a:p>
          <a:p>
            <a:pPr marL="171450" lvl="0" indent="-171450">
              <a:buFontTx/>
              <a:buChar char="-"/>
            </a:pPr>
            <a:r>
              <a:rPr lang="en-US"/>
              <a:t>Richer semantics like queues, topics and subscriptions, batching on send</a:t>
            </a:r>
          </a:p>
          <a:p>
            <a:pPr marL="171450" lvl="0" indent="-171450">
              <a:buFontTx/>
              <a:buChar char="-"/>
            </a:pPr>
            <a:r>
              <a:rPr lang="en-GB" sz="1200" b="0" i="0" kern="1200">
                <a:solidFill>
                  <a:schemeClr val="tx1"/>
                </a:solidFill>
                <a:effectLst/>
                <a:latin typeface="+mn-lt"/>
                <a:ea typeface="+mn-ea"/>
                <a:cs typeface="+mn-cs"/>
              </a:rPr>
              <a:t>communication backbone for many sophisticated cloud solutions</a:t>
            </a: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2</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0" indent="0">
              <a:buFontTx/>
              <a:buNone/>
            </a:pPr>
            <a:endParaRPr lang="en-CA"/>
          </a:p>
          <a:p>
            <a:r>
              <a:rPr lang="en-CA"/>
              <a:t>What’s the right way? If you need to process incoming messages one by one and don’t want to build message pump logic, </a:t>
            </a:r>
            <a:r>
              <a:rPr lang="en-CA" err="1"/>
              <a:t>MessageHandler</a:t>
            </a:r>
            <a:r>
              <a:rPr lang="en-CA"/>
              <a:t> is a good option.</a:t>
            </a:r>
          </a:p>
          <a:p>
            <a:r>
              <a:rPr lang="en-CA"/>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No matter what way you’ll be connecting to the broker to send and receive messages, there’s something to keep in mind – </a:t>
            </a:r>
            <a:r>
              <a:rPr lang="en-CA" b="1"/>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25</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WARNING! Messaging is not storage!</a:t>
            </a:r>
          </a:p>
          <a:p>
            <a:endParaRPr lang="en-CA"/>
          </a:p>
          <a:p>
            <a:r>
              <a:rPr lang="en-CA"/>
              <a:t>So when a message is scheduled, how can it be received earlier or cancelled? </a:t>
            </a:r>
          </a:p>
          <a:p>
            <a:r>
              <a:rPr lang="en-CA"/>
              <a:t>To retrieve a specific message, </a:t>
            </a:r>
            <a:r>
              <a:rPr lang="en-CA" err="1"/>
              <a:t>SequenceNumber</a:t>
            </a:r>
            <a:r>
              <a:rPr lang="en-CA"/>
              <a:t> is required. But we got no sequence number until a message is received.</a:t>
            </a:r>
          </a:p>
          <a:p>
            <a:r>
              <a:rPr lang="en-CA"/>
              <a:t>A bit of a chicken and an egg situation.</a:t>
            </a:r>
          </a:p>
          <a:p>
            <a:r>
              <a:rPr lang="en-CA"/>
              <a:t>To solve this, we could peek for a message to find out its sequence number and retrieve it. Works for a single scheduled message, not when there are multiple ones…</a:t>
            </a:r>
          </a:p>
          <a:p>
            <a:r>
              <a:rPr lang="en-CA"/>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28</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messages need to be marked as short lived it is possible to give it a </a:t>
            </a:r>
            <a:r>
              <a:rPr lang="en-US" err="1"/>
              <a:t>TimeToLive</a:t>
            </a:r>
            <a:r>
              <a:rPr lang="en-US"/>
              <a:t>. </a:t>
            </a:r>
            <a:r>
              <a:rPr lang="en-US" err="1"/>
              <a:t>TimeToLive</a:t>
            </a:r>
            <a:r>
              <a:rPr lang="en-US"/>
              <a:t> can be set on the message or on the entity. Setting a longer TTL on the message than on the entity adjusts the TTL to the entity TTL.</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31</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Expired messages are only purged when there is at least one active receiver pulling from the main queue or subscription, that behavior is by design</a:t>
            </a:r>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32</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Guaranteed broker-side operation</a:t>
            </a:r>
          </a:p>
          <a:p>
            <a:endParaRPr lang="en-CA"/>
          </a:p>
          <a:p>
            <a:r>
              <a:rPr lang="en-CA"/>
              <a:t>Max 4 hops</a:t>
            </a:r>
          </a:p>
          <a:p>
            <a:pPr marL="171450" indent="-171450">
              <a:buFontTx/>
              <a:buChar char="-"/>
            </a:pPr>
            <a:r>
              <a:rPr lang="en-CA"/>
              <a:t>More than 4 hops – message is dead-lettered</a:t>
            </a:r>
          </a:p>
          <a:p>
            <a:pPr marL="171450" indent="-171450">
              <a:buFontTx/>
              <a:buChar char="-"/>
            </a:pPr>
            <a:r>
              <a:rPr lang="en-CA"/>
              <a:t>Dead-lettered messages are stamped with Reason and Source</a:t>
            </a:r>
          </a:p>
          <a:p>
            <a:r>
              <a:rPr lang="en-CA"/>
              <a:t>Cannot receive from auto-forwarding entity</a:t>
            </a:r>
          </a:p>
          <a:p>
            <a:pPr marL="171450" indent="-171450">
              <a:buFontTx/>
              <a:buChar char="-"/>
            </a:pPr>
            <a:r>
              <a:rPr lang="en-CA"/>
              <a:t>Metrics to the rescue</a:t>
            </a:r>
          </a:p>
          <a:p>
            <a:pPr marL="0" indent="0">
              <a:buFontTx/>
              <a:buNone/>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33</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Reasons for dead-lettering</a:t>
            </a:r>
          </a:p>
          <a:p>
            <a:pPr marL="171450" indent="-171450">
              <a:buFontTx/>
              <a:buChar char="-"/>
            </a:pPr>
            <a:r>
              <a:rPr lang="en-US"/>
              <a:t>Exceeded </a:t>
            </a:r>
            <a:r>
              <a:rPr lang="en-US" err="1"/>
              <a:t>MaxDeliveryCount</a:t>
            </a:r>
            <a:endParaRPr lang="en-US"/>
          </a:p>
          <a:p>
            <a:pPr marL="171450" indent="-171450">
              <a:buFontTx/>
              <a:buChar char="-"/>
            </a:pPr>
            <a:r>
              <a:rPr lang="en-US"/>
              <a:t>Exceeded maximum number of hops (4) when forwarding messages</a:t>
            </a:r>
          </a:p>
          <a:p>
            <a:pPr marL="171450" indent="-171450">
              <a:buFontTx/>
              <a:buChar char="-"/>
            </a:pPr>
            <a:r>
              <a:rPr lang="en-US"/>
              <a:t>Exceeded </a:t>
            </a:r>
            <a:r>
              <a:rPr lang="en-US" err="1"/>
              <a:t>TimeToLive</a:t>
            </a:r>
            <a:r>
              <a:rPr lang="en-US"/>
              <a:t> when configured to dead-letter using </a:t>
            </a:r>
            <a:r>
              <a:rPr lang="en-US" err="1"/>
              <a:t>EnableDeadLetteringOnMessageExpiration</a:t>
            </a:r>
            <a:endParaRPr lang="en-US"/>
          </a:p>
          <a:p>
            <a:pPr marL="171450" indent="-171450">
              <a:buFontTx/>
              <a:buChar char="-"/>
            </a:pPr>
            <a:r>
              <a:rPr lang="en-US"/>
              <a:t>Errors while processing subscription rules when SubscriptionDescription.EnableDeadLetteringOnFilterEvaluationExceptions is set</a:t>
            </a:r>
          </a:p>
          <a:p>
            <a:pPr marL="171450" indent="-171450">
              <a:buFontTx/>
              <a:buChar char="-"/>
            </a:pPr>
            <a:r>
              <a:rPr lang="en-US"/>
              <a:t>Send-Via scenario which we’ll talk about later</a:t>
            </a:r>
          </a:p>
          <a:p>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strike="sngStrike" kern="1200">
                <a:solidFill>
                  <a:schemeClr val="tx1"/>
                </a:solidFill>
                <a:effectLst/>
                <a:latin typeface="+mn-lt"/>
                <a:ea typeface="+mn-ea"/>
                <a:cs typeface="+mn-cs"/>
              </a:rPr>
              <a:t>queue/$Transfer/$</a:t>
            </a:r>
            <a:r>
              <a:rPr lang="fr-FR" sz="1200" b="0" i="0" strike="sngStrike" kern="1200" err="1">
                <a:solidFill>
                  <a:schemeClr val="tx1"/>
                </a:solidFill>
                <a:effectLst/>
                <a:latin typeface="+mn-lt"/>
                <a:ea typeface="+mn-ea"/>
                <a:cs typeface="+mn-cs"/>
              </a:rPr>
              <a:t>DeadLetterQueue</a:t>
            </a:r>
            <a:endParaRPr lang="fr-FR" sz="1200" b="0" i="0" strike="sng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36</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In contrast to queues, in which each message is processed by a single consumer, </a:t>
            </a:r>
            <a:r>
              <a:rPr lang="en-GB" sz="1200" b="0" i="1" kern="1200">
                <a:solidFill>
                  <a:schemeClr val="tx1"/>
                </a:solidFill>
                <a:effectLst/>
                <a:latin typeface="+mn-lt"/>
                <a:ea typeface="+mn-ea"/>
                <a:cs typeface="+mn-cs"/>
              </a:rPr>
              <a:t>topics</a:t>
            </a:r>
            <a:r>
              <a:rPr lang="en-GB" sz="1200" b="0" i="0" kern="1200">
                <a:solidFill>
                  <a:schemeClr val="tx1"/>
                </a:solidFill>
                <a:effectLst/>
                <a:latin typeface="+mn-lt"/>
                <a:ea typeface="+mn-ea"/>
                <a:cs typeface="+mn-cs"/>
              </a:rPr>
              <a:t> and </a:t>
            </a:r>
            <a:r>
              <a:rPr lang="en-GB" sz="1200" b="0" i="1" kern="1200">
                <a:solidFill>
                  <a:schemeClr val="tx1"/>
                </a:solidFill>
                <a:effectLst/>
                <a:latin typeface="+mn-lt"/>
                <a:ea typeface="+mn-ea"/>
                <a:cs typeface="+mn-cs"/>
              </a:rPr>
              <a:t>subscriptions</a:t>
            </a:r>
            <a:r>
              <a:rPr lang="en-GB" sz="1200" b="0" i="0" kern="1200">
                <a:solidFill>
                  <a:schemeClr val="tx1"/>
                </a:solidFill>
                <a:effectLst/>
                <a:latin typeface="+mn-lt"/>
                <a:ea typeface="+mn-ea"/>
                <a:cs typeface="+mn-cs"/>
              </a:rPr>
              <a:t> provide a one-to-many form of communication, in a </a:t>
            </a:r>
            <a:r>
              <a:rPr lang="en-GB" sz="1200" b="0" i="1" kern="1200">
                <a:solidFill>
                  <a:schemeClr val="tx1"/>
                </a:solidFill>
                <a:effectLst/>
                <a:latin typeface="+mn-lt"/>
                <a:ea typeface="+mn-ea"/>
                <a:cs typeface="+mn-cs"/>
              </a:rPr>
              <a:t>publish/subscribe</a:t>
            </a:r>
            <a:r>
              <a:rPr lang="en-GB" sz="1200" b="0" i="0" kern="120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a:solidFill>
                <a:schemeClr val="tx1"/>
              </a:solidFill>
              <a:effectLst/>
              <a:latin typeface="+mn-lt"/>
              <a:ea typeface="+mn-ea"/>
              <a:cs typeface="+mn-cs"/>
            </a:endParaRPr>
          </a:p>
          <a:p>
            <a:pPr marL="171450" indent="-171450">
              <a:buFontTx/>
              <a:buChar char="-"/>
            </a:pPr>
            <a:r>
              <a:rPr lang="en-CA" sz="1200"/>
              <a:t>Senders only knows Topics</a:t>
            </a:r>
          </a:p>
          <a:p>
            <a:pPr marL="171450" indent="-171450">
              <a:buFontTx/>
              <a:buChar char="-"/>
            </a:pPr>
            <a:r>
              <a:rPr lang="en-CA" sz="1200"/>
              <a:t>Receivers only know about Subscriptions</a:t>
            </a:r>
          </a:p>
          <a:p>
            <a:pPr marL="171450" indent="-171450">
              <a:buFontTx/>
              <a:buChar char="-"/>
            </a:pPr>
            <a:r>
              <a:rPr lang="en-CA" sz="1200"/>
              <a:t>Subscriptions have Filters (rules) and Actions</a:t>
            </a:r>
          </a:p>
          <a:p>
            <a:pPr marL="171450" indent="-171450">
              <a:buFontTx/>
              <a:buChar char="-"/>
            </a:pPr>
            <a:r>
              <a:rPr lang="en-CA" sz="1200"/>
              <a:t>Rules evaluated using OR logic</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40</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a:p>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41</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Boolean filters - The </a:t>
            </a:r>
            <a:r>
              <a:rPr lang="en-GB" err="1"/>
              <a:t>TrueFilter</a:t>
            </a:r>
            <a:r>
              <a:rPr lang="en-GB"/>
              <a:t> and </a:t>
            </a:r>
            <a:r>
              <a:rPr lang="en-GB" err="1"/>
              <a:t>FalseFilter</a:t>
            </a:r>
            <a:r>
              <a:rPr lang="en-GB"/>
              <a:t> either cause all arriving messages (true) or none of the arriving messages (false) to be selected for the subscription.</a:t>
            </a:r>
          </a:p>
          <a:p>
            <a:endParaRPr lang="en-GB"/>
          </a:p>
          <a:p>
            <a:r>
              <a:rPr lang="en-GB"/>
              <a:t>SQL Filters - A </a:t>
            </a:r>
            <a:r>
              <a:rPr lang="en-GB" err="1"/>
              <a:t>SqlFilter</a:t>
            </a:r>
            <a:r>
              <a:rPr lang="en-GB"/>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a:p>
          <a:p>
            <a:r>
              <a:rPr lang="en-GB"/>
              <a:t>Correlation Filters - A </a:t>
            </a:r>
            <a:r>
              <a:rPr lang="en-GB" err="1"/>
              <a:t>CorrelationFilter</a:t>
            </a:r>
            <a:r>
              <a:rPr lang="en-GB"/>
              <a:t> holds a set of conditions that are matched against one or more of an arriving message's user and system properties. A common use is to match against the </a:t>
            </a:r>
            <a:r>
              <a:rPr lang="en-GB" err="1"/>
              <a:t>CorrelationId</a:t>
            </a:r>
            <a:r>
              <a:rPr lang="en-GB"/>
              <a:t> property, but the application can also choose to match against </a:t>
            </a:r>
            <a:r>
              <a:rPr lang="en-GB" err="1"/>
              <a:t>ContentType</a:t>
            </a:r>
            <a:r>
              <a:rPr lang="en-GB"/>
              <a:t>, Label, </a:t>
            </a:r>
            <a:r>
              <a:rPr lang="en-GB" err="1"/>
              <a:t>MessageId</a:t>
            </a:r>
            <a:r>
              <a:rPr lang="en-GB"/>
              <a:t>, </a:t>
            </a:r>
            <a:r>
              <a:rPr lang="en-GB" err="1"/>
              <a:t>ReplyTo</a:t>
            </a:r>
            <a:r>
              <a:rPr lang="en-GB"/>
              <a:t>, </a:t>
            </a:r>
            <a:r>
              <a:rPr lang="en-GB" err="1"/>
              <a:t>ReplyToSessionId</a:t>
            </a:r>
            <a:r>
              <a:rPr lang="en-GB"/>
              <a:t>, </a:t>
            </a:r>
            <a:r>
              <a:rPr lang="en-GB" err="1"/>
              <a:t>SessionId</a:t>
            </a:r>
            <a:r>
              <a:rPr lang="en-GB"/>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a:p>
          <a:p>
            <a:r>
              <a:rPr lang="en-GB"/>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42</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a:t>
            </a:r>
          </a:p>
          <a:p>
            <a:pPr marL="171450" indent="-171450">
              <a:buFontTx/>
              <a:buChar char="-"/>
            </a:pPr>
            <a:r>
              <a:rPr lang="en-US"/>
              <a:t>Shared capacity</a:t>
            </a:r>
          </a:p>
          <a:p>
            <a:pPr marL="171450" indent="-171450">
              <a:buFontTx/>
              <a:buChar char="-"/>
            </a:pPr>
            <a:r>
              <a:rPr lang="en-US"/>
              <a:t>256 KB messages</a:t>
            </a:r>
          </a:p>
          <a:p>
            <a:pPr marL="171450" indent="-171450">
              <a:buFontTx/>
              <a:buChar char="-"/>
            </a:pPr>
            <a:r>
              <a:rPr lang="en-US"/>
              <a:t>Only queues</a:t>
            </a:r>
          </a:p>
          <a:p>
            <a:pPr marL="171450" indent="-171450">
              <a:buFontTx/>
              <a:buChar char="-"/>
            </a:pPr>
            <a:r>
              <a:rPr lang="en-US"/>
              <a:t>5 cents per million operations</a:t>
            </a:r>
          </a:p>
          <a:p>
            <a:pPr marL="171450" indent="-171450">
              <a:buFontTx/>
              <a:buChar char="-"/>
            </a:pPr>
            <a:endParaRPr lang="en-US"/>
          </a:p>
          <a:p>
            <a:pPr marL="0" indent="0">
              <a:buFontTx/>
              <a:buNone/>
            </a:pPr>
            <a:r>
              <a:rPr lang="en-US"/>
              <a:t>Standard</a:t>
            </a:r>
          </a:p>
          <a:p>
            <a:pPr marL="171450" indent="-171450">
              <a:buFontTx/>
              <a:buChar char="-"/>
            </a:pPr>
            <a:r>
              <a:rPr lang="en-US"/>
              <a:t>Shared capacity</a:t>
            </a:r>
          </a:p>
          <a:p>
            <a:pPr marL="171450" indent="-171450">
              <a:buFontTx/>
              <a:buChar char="-"/>
            </a:pPr>
            <a:r>
              <a:rPr lang="en-US"/>
              <a:t>256 KB messages</a:t>
            </a:r>
          </a:p>
          <a:p>
            <a:pPr marL="171450" indent="-171450">
              <a:buFontTx/>
              <a:buChar char="-"/>
            </a:pPr>
            <a:r>
              <a:rPr lang="en-US"/>
              <a:t>Queues and Topics</a:t>
            </a:r>
          </a:p>
          <a:p>
            <a:pPr marL="171450" indent="-171450">
              <a:buFontTx/>
              <a:buChar char="-"/>
            </a:pPr>
            <a:r>
              <a:rPr lang="en-US"/>
              <a:t>9.80 CHF per 12.5 million operations</a:t>
            </a:r>
          </a:p>
          <a:p>
            <a:pPr marL="171450" indent="-171450">
              <a:buFontTx/>
              <a:buChar char="-"/>
            </a:pPr>
            <a:r>
              <a:rPr lang="en-US"/>
              <a:t>Queues and Topics default 1 GB size (max 5 GB), with partitioning this can go to 80 GB with 16 partitions</a:t>
            </a:r>
          </a:p>
          <a:p>
            <a:pPr marL="171450" indent="-171450">
              <a:buFontTx/>
              <a:buChar char="-"/>
            </a:pPr>
            <a:endParaRPr lang="en-US"/>
          </a:p>
          <a:p>
            <a:pPr marL="0" indent="0">
              <a:buFontTx/>
              <a:buNone/>
            </a:pPr>
            <a:r>
              <a:rPr lang="en-US"/>
              <a:t>Premium (recommended)</a:t>
            </a:r>
          </a:p>
          <a:p>
            <a:pPr marL="171450" indent="-171450">
              <a:buFontTx/>
              <a:buChar char="-"/>
            </a:pPr>
            <a:r>
              <a:rPr lang="en-US"/>
              <a:t>Dedicated capacity</a:t>
            </a:r>
          </a:p>
          <a:p>
            <a:pPr marL="171450" indent="-171450">
              <a:buFontTx/>
              <a:buChar char="-"/>
            </a:pPr>
            <a:r>
              <a:rPr lang="en-US"/>
              <a:t>1024 KB messages</a:t>
            </a:r>
          </a:p>
          <a:p>
            <a:pPr marL="171450" indent="-171450">
              <a:buFontTx/>
              <a:buChar char="-"/>
            </a:pPr>
            <a:r>
              <a:rPr lang="en-US"/>
              <a:t>Message operations unlimited</a:t>
            </a:r>
          </a:p>
          <a:p>
            <a:pPr marL="171450" indent="-171450">
              <a:buFontTx/>
              <a:buChar char="-"/>
            </a:pPr>
            <a:r>
              <a:rPr lang="en-US"/>
              <a:t>679 CHF per month</a:t>
            </a:r>
          </a:p>
          <a:p>
            <a:pPr marL="171450" indent="-171450">
              <a:buFontTx/>
              <a:buChar char="-"/>
            </a:pPr>
            <a:r>
              <a:rPr lang="en-GB" sz="1200" b="0" i="0" kern="120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a:p>
          <a:p>
            <a:pPr marL="171450" indent="-171450">
              <a:buFontTx/>
              <a:buChar char="-"/>
            </a:pPr>
            <a:r>
              <a:rPr lang="en-US"/>
              <a:t>No partitioned queues and topics but 80 GB queues and topics</a:t>
            </a:r>
          </a:p>
          <a:p>
            <a:pPr marL="171450" indent="-171450">
              <a:buFontTx/>
              <a:buChar char="-"/>
            </a:pPr>
            <a:r>
              <a:rPr lang="en-US"/>
              <a:t>No express entities</a:t>
            </a:r>
            <a:endParaRPr lang="de-CH"/>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All filters evaluate message properties. Filters cannot evaluate the message body.</a:t>
            </a:r>
          </a:p>
          <a:p>
            <a:r>
              <a:rPr lang="en-GB" sz="1200" b="0" i="0" kern="120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43</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45</a:t>
            </a:fld>
            <a:endParaRPr lang="en-CA"/>
          </a:p>
        </p:txBody>
      </p:sp>
    </p:spTree>
    <p:extLst>
      <p:ext uri="{BB962C8B-B14F-4D97-AF65-F5344CB8AC3E}">
        <p14:creationId xmlns:p14="http://schemas.microsoft.com/office/powerpoint/2010/main" val="1643839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46</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Unlike a batch, we have a group of messages to send, but not all messages are available as at the same time.</a:t>
            </a:r>
          </a:p>
          <a:p>
            <a:r>
              <a:rPr lang="en-CA"/>
              <a:t>We’d like to send messages in a transactional manner, ensuring that either all messages are sent successfully or they all rolled back</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47</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51</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Similar to shipping something from one point (source) to another point (destination), your package might go through straight to the destination and instead, might go through an intermediary.</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52</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Messages will be sent to the </a:t>
            </a:r>
            <a:r>
              <a:rPr lang="en-US" b="1"/>
              <a:t>transfer dead-letter queue </a:t>
            </a:r>
            <a:r>
              <a:rPr lang="en-US"/>
              <a:t>under the following conditions:</a:t>
            </a:r>
          </a:p>
          <a:p>
            <a:pPr marL="171450" indent="-171450">
              <a:buFontTx/>
              <a:buChar char="-"/>
            </a:pPr>
            <a:r>
              <a:rPr lang="en-US"/>
              <a:t>The destination queue or topic is disabled or deleted.</a:t>
            </a:r>
          </a:p>
          <a:p>
            <a:pPr marL="171450" indent="-171450">
              <a:buFontTx/>
              <a:buChar char="-"/>
            </a:pPr>
            <a:r>
              <a:rPr lang="en-US"/>
              <a:t>The destination queue or topic exceeds the maximum entity size.</a:t>
            </a:r>
          </a:p>
          <a:p>
            <a:pPr marL="171450" indent="-171450">
              <a:buFontTx/>
              <a:buChar char="-"/>
            </a:pPr>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kern="1200">
                <a:solidFill>
                  <a:schemeClr val="tx1"/>
                </a:solidFill>
                <a:effectLst/>
                <a:latin typeface="+mn-lt"/>
                <a:ea typeface="+mn-ea"/>
                <a:cs typeface="+mn-cs"/>
              </a:rPr>
              <a:t>queue/$Transfer/$</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55</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a:p>
        </p:txBody>
      </p:sp>
      <p:sp>
        <p:nvSpPr>
          <p:cNvPr id="4" name="Slide Number Placeholder 3"/>
          <p:cNvSpPr>
            <a:spLocks noGrp="1"/>
          </p:cNvSpPr>
          <p:nvPr>
            <p:ph type="sldNum" sz="quarter" idx="5"/>
          </p:nvPr>
        </p:nvSpPr>
        <p:spPr/>
        <p:txBody>
          <a:bodyPr/>
          <a:lstStyle/>
          <a:p>
            <a:fld id="{ACC9E661-24E1-4425-B1EA-44CE1B07358D}" type="slidenum">
              <a:rPr lang="en-CA" smtClean="0"/>
              <a:t>62</a:t>
            </a:fld>
            <a:endParaRPr lang="en-CA"/>
          </a:p>
        </p:txBody>
      </p:sp>
    </p:spTree>
    <p:extLst>
      <p:ext uri="{BB962C8B-B14F-4D97-AF65-F5344CB8AC3E}">
        <p14:creationId xmlns:p14="http://schemas.microsoft.com/office/powerpoint/2010/main" val="241420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Sessions provide concurrent de-multiplexing of interleaved message streams while preserving and guaranteeing ordered delivery.</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63</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When the </a:t>
            </a:r>
            <a:r>
              <a:rPr lang="en-CA" sz="1200" b="0" i="0" u="sng" kern="1200" err="1">
                <a:solidFill>
                  <a:schemeClr val="tx1"/>
                </a:solidFill>
                <a:effectLst/>
                <a:latin typeface="+mn-lt"/>
                <a:ea typeface="+mn-ea"/>
                <a:cs typeface="+mn-cs"/>
                <a:hlinkClick r:id="rId3"/>
              </a:rPr>
              <a:t>MessageSession</a:t>
            </a:r>
            <a:r>
              <a:rPr lang="en-CA" sz="1200" b="0" i="0" kern="120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err="1">
                <a:solidFill>
                  <a:schemeClr val="tx1"/>
                </a:solidFill>
                <a:effectLst/>
                <a:latin typeface="+mn-lt"/>
                <a:ea typeface="+mn-ea"/>
                <a:cs typeface="+mn-cs"/>
                <a:hlinkClick r:id="rId4"/>
              </a:rPr>
              <a:t>SessionId</a:t>
            </a:r>
            <a:r>
              <a:rPr lang="en-CA" sz="1200" b="0" i="0" kern="1200">
                <a:solidFill>
                  <a:schemeClr val="tx1"/>
                </a:solidFill>
                <a:effectLst/>
                <a:latin typeface="+mn-lt"/>
                <a:ea typeface="+mn-ea"/>
                <a:cs typeface="+mn-cs"/>
              </a:rPr>
              <a:t> that exist in the queue or subscription, and also on all messages with that </a:t>
            </a:r>
            <a:r>
              <a:rPr lang="en-CA" sz="1200" b="1"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that still arrive while the session is held.</a:t>
            </a:r>
          </a:p>
          <a:p>
            <a:r>
              <a:rPr lang="en-CA" sz="1200" b="0" i="0" kern="1200">
                <a:solidFill>
                  <a:schemeClr val="tx1"/>
                </a:solidFill>
                <a:effectLst/>
                <a:latin typeface="+mn-lt"/>
                <a:ea typeface="+mn-ea"/>
                <a:cs typeface="+mn-cs"/>
              </a:rPr>
              <a:t>The lock is released when </a:t>
            </a:r>
            <a:r>
              <a:rPr lang="en-CA" sz="1200" b="1" i="0" kern="1200">
                <a:solidFill>
                  <a:schemeClr val="tx1"/>
                </a:solidFill>
                <a:effectLst/>
                <a:latin typeface="+mn-lt"/>
                <a:ea typeface="+mn-ea"/>
                <a:cs typeface="+mn-cs"/>
              </a:rPr>
              <a:t>Close</a:t>
            </a:r>
            <a:r>
              <a:rPr lang="en-CA" sz="1200" b="0" i="0" kern="1200">
                <a:solidFill>
                  <a:schemeClr val="tx1"/>
                </a:solidFill>
                <a:effectLst/>
                <a:latin typeface="+mn-lt"/>
                <a:ea typeface="+mn-ea"/>
                <a:cs typeface="+mn-cs"/>
              </a:rPr>
              <a:t> or </a:t>
            </a:r>
            <a:r>
              <a:rPr lang="en-CA" sz="1200" b="1" i="0" kern="1200" err="1">
                <a:solidFill>
                  <a:schemeClr val="tx1"/>
                </a:solidFill>
                <a:effectLst/>
                <a:latin typeface="+mn-lt"/>
                <a:ea typeface="+mn-ea"/>
                <a:cs typeface="+mn-cs"/>
              </a:rPr>
              <a:t>CloseAsync</a:t>
            </a:r>
            <a:r>
              <a:rPr lang="en-CA" sz="1200" b="0" i="0" kern="120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a:solidFill>
                  <a:schemeClr val="tx1"/>
                </a:solidFill>
                <a:effectLst/>
                <a:latin typeface="+mn-lt"/>
                <a:ea typeface="+mn-ea"/>
                <a:cs typeface="+mn-cs"/>
              </a:rPr>
              <a:t>The previous illustration shows three concurrent session receivers. One Session with </a:t>
            </a:r>
            <a:r>
              <a:rPr lang="en-CA" sz="1200" b="0"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a:solidFill>
                  <a:schemeClr val="tx1"/>
                </a:solidFill>
                <a:effectLst/>
                <a:latin typeface="+mn-lt"/>
                <a:ea typeface="+mn-ea"/>
                <a:cs typeface="+mn-cs"/>
              </a:rPr>
              <a:t>The session lock held by the session receiver is an umbrella for the message locks used by the </a:t>
            </a:r>
            <a:r>
              <a:rPr lang="en-CA" sz="1200" b="0" i="1" kern="1200">
                <a:solidFill>
                  <a:schemeClr val="tx1"/>
                </a:solidFill>
                <a:effectLst/>
                <a:latin typeface="+mn-lt"/>
                <a:ea typeface="+mn-ea"/>
                <a:cs typeface="+mn-cs"/>
              </a:rPr>
              <a:t>peek-lock</a:t>
            </a:r>
            <a:r>
              <a:rPr lang="en-CA" sz="1200" b="0" i="0" kern="120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a:p>
          <a:p>
            <a:r>
              <a:rPr lang="en-CA"/>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64</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.NET client 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72</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Aside from the predictable throughput and dedicated resources, there are some advanced features that are only available to the premium tier club members</a:t>
            </a:r>
          </a:p>
        </p:txBody>
      </p:sp>
      <p:sp>
        <p:nvSpPr>
          <p:cNvPr id="4" name="Slide Number Placeholder 3"/>
          <p:cNvSpPr>
            <a:spLocks noGrp="1"/>
          </p:cNvSpPr>
          <p:nvPr>
            <p:ph type="sldNum" sz="quarter" idx="10"/>
          </p:nvPr>
        </p:nvSpPr>
        <p:spPr/>
        <p:txBody>
          <a:bodyPr/>
          <a:lstStyle/>
          <a:p>
            <a:fld id="{8DF7B682-A23C-4AC9-A63F-72C4BE33EF59}" type="slidenum">
              <a:rPr lang="en-CA" smtClean="0"/>
              <a:t>78</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SBExplorer</a:t>
            </a:r>
          </a:p>
          <a:p>
            <a:r>
              <a:rPr lang="en-CA"/>
              <a:t>Serverless360 –management, monitoring, and troubleshooting</a:t>
            </a:r>
          </a:p>
          <a:p>
            <a:r>
              <a:rPr lang="en-CA"/>
              <a:t>Queue Explorer</a:t>
            </a:r>
          </a:p>
          <a:p>
            <a:r>
              <a:rPr lang="en-CA"/>
              <a:t>VS Code plugin</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80</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https://github.com/SeanFeldman/AzureServiceBus.DeepDive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82</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Learn how to:</a:t>
            </a:r>
          </a:p>
          <a:p>
            <a:pPr marL="171450" indent="-171450">
              <a:buFontTx/>
              <a:buChar char="-"/>
            </a:pPr>
            <a:r>
              <a:rPr lang="en-CA" sz="1200" b="0" i="0" kern="1200">
                <a:solidFill>
                  <a:schemeClr val="tx1"/>
                </a:solidFill>
                <a:effectLst/>
                <a:latin typeface="+mn-lt"/>
                <a:ea typeface="+mn-ea"/>
                <a:cs typeface="+mn-cs"/>
              </a:rPr>
              <a:t>Use the Azure Service Bus SDK natively to set up and maintain a connection with the broker</a:t>
            </a:r>
          </a:p>
          <a:p>
            <a:pPr marL="171450" indent="-171450">
              <a:buFontTx/>
              <a:buChar char="-"/>
            </a:pPr>
            <a:r>
              <a:rPr lang="en-CA" sz="1200" b="0" i="0" kern="1200">
                <a:solidFill>
                  <a:schemeClr val="tx1"/>
                </a:solidFill>
                <a:effectLst/>
                <a:latin typeface="+mn-lt"/>
                <a:ea typeface="+mn-ea"/>
                <a:cs typeface="+mn-cs"/>
              </a:rPr>
              <a:t>Ensure reliable message exchange and optimize performance</a:t>
            </a:r>
          </a:p>
          <a:p>
            <a:pPr marL="171450" indent="-171450">
              <a:buFontTx/>
              <a:buChar char="-"/>
            </a:pPr>
            <a:r>
              <a:rPr lang="en-CA" sz="1200" b="0" i="0" kern="1200">
                <a:solidFill>
                  <a:schemeClr val="tx1"/>
                </a:solidFill>
                <a:effectLst/>
                <a:latin typeface="+mn-lt"/>
                <a:ea typeface="+mn-ea"/>
                <a:cs typeface="+mn-cs"/>
              </a:rPr>
              <a:t>Take advantage of a powerful messaging framework with a simple programming model</a:t>
            </a:r>
          </a:p>
          <a:p>
            <a:pPr marL="171450" indent="-171450">
              <a:buFontTx/>
              <a:buChar char="-"/>
            </a:pPr>
            <a:r>
              <a:rPr lang="en-CA" sz="1200" b="0" i="0" kern="1200">
                <a:solidFill>
                  <a:schemeClr val="tx1"/>
                </a:solidFill>
                <a:effectLst/>
                <a:latin typeface="+mn-lt"/>
                <a:ea typeface="+mn-ea"/>
                <a:cs typeface="+mn-cs"/>
              </a:rPr>
              <a:t>Get reliable message exchanging with Azure Service Bus and </a:t>
            </a:r>
            <a:r>
              <a:rPr lang="en-CA" sz="1200" b="0" i="0" kern="1200" err="1">
                <a:solidFill>
                  <a:schemeClr val="tx1"/>
                </a:solidFill>
                <a:effectLst/>
                <a:latin typeface="+mn-lt"/>
                <a:ea typeface="+mn-ea"/>
                <a:cs typeface="+mn-cs"/>
              </a:rPr>
              <a:t>NServiceBus</a:t>
            </a:r>
            <a:endParaRPr lang="en-CA" sz="1200" b="0" i="0" kern="1200">
              <a:solidFill>
                <a:schemeClr val="tx1"/>
              </a:solidFill>
              <a:effectLst/>
              <a:latin typeface="+mn-lt"/>
              <a:ea typeface="+mn-ea"/>
              <a:cs typeface="+mn-cs"/>
            </a:endParaRPr>
          </a:p>
          <a:p>
            <a:pPr marL="171450" indent="-171450">
              <a:buFontTx/>
              <a:buChar char="-"/>
            </a:pPr>
            <a:endParaRPr lang="en-CA"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9E661-24E1-4425-B1EA-44CE1B07358D}" type="slidenum">
              <a:rPr lang="en-CA" smtClean="0"/>
              <a:t>83</a:t>
            </a:fld>
            <a:endParaRPr lang="en-CA"/>
          </a:p>
        </p:txBody>
      </p:sp>
    </p:spTree>
    <p:extLst>
      <p:ext uri="{BB962C8B-B14F-4D97-AF65-F5344CB8AC3E}">
        <p14:creationId xmlns:p14="http://schemas.microsoft.com/office/powerpoint/2010/main" val="3035453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84</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a:t>
            </a:r>
            <a:r>
              <a:rPr lang="en-US" err="1"/>
              <a:t>mondo</a:t>
            </a:r>
            <a:r>
              <a:rPr lang="en-US"/>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AMQP + </a:t>
            </a:r>
            <a:r>
              <a:rPr lang="en-CA" err="1"/>
              <a:t>WebSockets</a:t>
            </a:r>
            <a:endParaRPr lang="en-CA"/>
          </a:p>
          <a:p>
            <a:r>
              <a:rPr lang="en-CA"/>
              <a:t>On the broker side, the new client is speaking AMQP 1.0 and no more SBMP protocol.</a:t>
            </a:r>
          </a:p>
          <a:p>
            <a:r>
              <a:rPr lang="en-CA"/>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10</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Talk about </a:t>
            </a:r>
            <a:r>
              <a:rPr lang="en-CA" err="1"/>
              <a:t>PeekLock</a:t>
            </a:r>
            <a:r>
              <a:rPr lang="en-CA"/>
              <a:t> and </a:t>
            </a:r>
            <a:r>
              <a:rPr lang="de-CH" sz="1200" b="0" i="0" kern="1200">
                <a:solidFill>
                  <a:schemeClr val="tx1"/>
                </a:solidFill>
                <a:effectLst/>
                <a:latin typeface="+mn-lt"/>
                <a:ea typeface="+mn-ea"/>
                <a:cs typeface="+mn-cs"/>
              </a:rPr>
              <a:t>ReceiveAndDelete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18</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err="1"/>
              <a:t>MessageReceiver.ReceiveAsync</a:t>
            </a:r>
            <a:r>
              <a:rPr lang="en-US"/>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19</a:t>
            </a:fld>
            <a:endParaRPr lang="en-CA"/>
          </a:p>
        </p:txBody>
      </p:sp>
    </p:spTree>
    <p:extLst>
      <p:ext uri="{BB962C8B-B14F-4D97-AF65-F5344CB8AC3E}">
        <p14:creationId xmlns:p14="http://schemas.microsoft.com/office/powerpoint/2010/main" val="3637067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2019-10-16</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2019-10-16</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2019-10-16</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2019-10-16</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2019-10-16</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2019-10-16</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2019-10-16</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2019-10-16</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 Id="rId9"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hyperlink" Target="https://docs.microsoft.com/en-us/cli/azure/servicebus"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7.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jpeg"/></Relationships>
</file>

<file path=ppt/slides/_rels/slide8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ithub.com/SeanFeldman/AzureServiceBus.DeepDive"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go.particular.net/regina-2019"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3253874" y="1122363"/>
            <a:ext cx="5684253" cy="2387600"/>
          </a:xfrm>
        </p:spPr>
        <p:txBody>
          <a:bodyPr/>
          <a:lstStyle/>
          <a:p>
            <a:pPr algn="r"/>
            <a:r>
              <a:rPr lang="en-CA" b="1"/>
              <a:t>Azure Service Bus</a:t>
            </a:r>
            <a:br>
              <a:rPr lang="en-CA" b="1"/>
            </a:br>
            <a:r>
              <a:rPr lang="en-CA" b="1"/>
              <a:t>Deep Dive</a:t>
            </a:r>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a:solidFill>
                  <a:schemeClr val="tx1">
                    <a:lumMod val="50000"/>
                    <a:lumOff val="50000"/>
                  </a:schemeClr>
                </a:solidFill>
              </a:rPr>
              <a:t>Sean Feldman</a:t>
            </a:r>
          </a:p>
          <a:p>
            <a:pPr algn="r"/>
            <a:r>
              <a:rPr lang="en-CA" b="1">
                <a:solidFill>
                  <a:schemeClr val="bg1">
                    <a:lumMod val="75000"/>
                  </a:schemeClr>
                </a:solidFill>
              </a:rPr>
              <a:t>Azure MVP</a:t>
            </a:r>
          </a:p>
          <a:p>
            <a:pPr algn="r"/>
            <a:r>
              <a:rPr lang="en-CA" b="1">
                <a:solidFill>
                  <a:schemeClr val="bg1">
                    <a:lumMod val="75000"/>
                  </a:schemeClr>
                </a:solidFill>
              </a:rPr>
              <a:t>Particular Software</a:t>
            </a:r>
          </a:p>
        </p:txBody>
      </p:sp>
      <p:pic>
        <p:nvPicPr>
          <p:cNvPr id="5" name="Picture 4">
            <a:extLst>
              <a:ext uri="{FF2B5EF4-FFF2-40B4-BE49-F238E27FC236}">
                <a16:creationId xmlns:a16="http://schemas.microsoft.com/office/drawing/2014/main" id="{90FFBD33-897C-4CEF-BD42-7113A731D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38127" y="431546"/>
            <a:ext cx="2880000" cy="690817"/>
          </a:xfrm>
          <a:prstGeom prst="rect">
            <a:avLst/>
          </a:prstGeom>
        </p:spPr>
      </p:pic>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a:latin typeface="Segoe UI Black" panose="020B0A02040204020203" pitchFamily="34" charset="0"/>
                  <a:ea typeface="Segoe UI Black" panose="020B0A02040204020203" pitchFamily="34" charset="0"/>
                </a:rPr>
                <a:t>1.0</a:t>
              </a:r>
              <a:endParaRPr lang="en-CA" sz="1100">
                <a:latin typeface="Segoe UI Black" panose="020B0A02040204020203" pitchFamily="34" charset="0"/>
                <a:ea typeface="Segoe UI Black" panose="020B0A02040204020203" pitchFamily="34" charset="0"/>
              </a:endParaRPr>
            </a:p>
          </p:txBody>
        </p:sp>
      </p:grpSp>
    </p:spTree>
    <p:extLst>
      <p:ext uri="{BB962C8B-B14F-4D97-AF65-F5344CB8AC3E}">
        <p14:creationId xmlns:p14="http://schemas.microsoft.com/office/powerpoint/2010/main" val="28623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481895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a:t>Management library</a:t>
            </a:r>
          </a:p>
          <a:p>
            <a:pPr marL="0" indent="0">
              <a:buNone/>
            </a:pPr>
            <a:r>
              <a:rPr lang="en-CA" sz="2000" err="1">
                <a:solidFill>
                  <a:schemeClr val="bg1">
                    <a:lumMod val="50000"/>
                  </a:schemeClr>
                </a:solidFill>
              </a:rPr>
              <a:t>Microsoft.Azure.Management.ServiceBus</a:t>
            </a:r>
            <a:endParaRPr lang="en-CA" sz="200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a:t>Management library</a:t>
            </a:r>
          </a:p>
          <a:p>
            <a:pPr marL="0" indent="0">
              <a:buFont typeface="Arial" panose="020B0604020202020204" pitchFamily="34" charset="0"/>
              <a:buNone/>
            </a:pPr>
            <a:r>
              <a:rPr lang="en-CA" sz="2000" err="1">
                <a:solidFill>
                  <a:schemeClr val="bg1">
                    <a:lumMod val="50000"/>
                  </a:schemeClr>
                </a:solidFill>
              </a:rPr>
              <a:t>Microsoft.Azure.ServiceBus</a:t>
            </a:r>
            <a:endParaRPr lang="en-CA" sz="200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style>
          <a:lnRef idx="0">
            <a:schemeClr val="accent3"/>
          </a:lnRef>
          <a:fillRef idx="3">
            <a:schemeClr val="accent3"/>
          </a:fillRef>
          <a:effectRef idx="3">
            <a:schemeClr val="accent3"/>
          </a:effectRef>
          <a:fontRef idx="minor">
            <a:schemeClr val="lt1"/>
          </a:fontRef>
        </p:style>
      </p:pic>
      <p:pic>
        <p:nvPicPr>
          <p:cNvPr id="12" name="Picture 11">
            <a:extLst>
              <a:ext uri="{FF2B5EF4-FFF2-40B4-BE49-F238E27FC236}">
                <a16:creationId xmlns:a16="http://schemas.microsoft.com/office/drawing/2014/main" id="{D6345C0C-29EE-4851-91D5-95A21243D80B}"/>
              </a:ext>
            </a:extLst>
          </p:cNvPr>
          <p:cNvPicPr>
            <a:picLocks noChangeAspect="1"/>
          </p:cNvPicPr>
          <p:nvPr/>
        </p:nvPicPr>
        <p:blipFill>
          <a:blip r:embed="rId3"/>
          <a:stretch>
            <a:fillRect/>
          </a:stretch>
        </p:blipFill>
        <p:spPr>
          <a:xfrm>
            <a:off x="6444916" y="1576137"/>
            <a:ext cx="3746693" cy="527077"/>
          </a:xfrm>
          <a:prstGeom prst="rect">
            <a:avLst/>
          </a:prstGeom>
        </p:spPr>
        <p:style>
          <a:lnRef idx="0">
            <a:schemeClr val="accent3"/>
          </a:lnRef>
          <a:fillRef idx="3">
            <a:schemeClr val="accent3"/>
          </a:fillRef>
          <a:effectRef idx="3">
            <a:schemeClr val="accent3"/>
          </a:effectRef>
          <a:fontRef idx="minor">
            <a:schemeClr val="lt1"/>
          </a:fontRef>
        </p:style>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4"/>
          <a:stretch>
            <a:fillRect/>
          </a:stretch>
        </p:blipFill>
        <p:spPr>
          <a:xfrm>
            <a:off x="303275" y="1576137"/>
            <a:ext cx="5492388" cy="21356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Sending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02357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2690B-674F-408C-8BF2-379361526BEC}"/>
              </a:ext>
            </a:extLst>
          </p:cNvPr>
          <p:cNvPicPr>
            <a:picLocks noChangeAspect="1"/>
          </p:cNvPicPr>
          <p:nvPr/>
        </p:nvPicPr>
        <p:blipFill>
          <a:blip r:embed="rId2"/>
          <a:stretch>
            <a:fillRect/>
          </a:stretch>
        </p:blipFill>
        <p:spPr>
          <a:xfrm>
            <a:off x="838200" y="2015289"/>
            <a:ext cx="7710237" cy="2977816"/>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D4DCFBB9-9333-4F78-AC6A-6B09E2C17501}"/>
              </a:ext>
            </a:extLst>
          </p:cNvPr>
          <p:cNvPicPr>
            <a:picLocks noChangeAspect="1"/>
          </p:cNvPicPr>
          <p:nvPr/>
        </p:nvPicPr>
        <p:blipFill>
          <a:blip r:embed="rId3"/>
          <a:stretch>
            <a:fillRect/>
          </a:stretch>
        </p:blipFill>
        <p:spPr>
          <a:xfrm>
            <a:off x="838200" y="1425472"/>
            <a:ext cx="8251668" cy="370974"/>
          </a:xfrm>
          <a:prstGeom prst="rect">
            <a:avLst/>
          </a:prstGeom>
        </p:spPr>
        <p:style>
          <a:lnRef idx="0">
            <a:schemeClr val="accent3"/>
          </a:lnRef>
          <a:fillRef idx="3">
            <a:schemeClr val="accent3"/>
          </a:fillRef>
          <a:effectRef idx="3">
            <a:schemeClr val="accent3"/>
          </a:effectRef>
          <a:fontRef idx="minor">
            <a:schemeClr val="lt1"/>
          </a:fontRef>
        </p:style>
      </p:pic>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a:t>Code</a:t>
            </a:r>
          </a:p>
        </p:txBody>
      </p:sp>
    </p:spTree>
    <p:extLst>
      <p:ext uri="{BB962C8B-B14F-4D97-AF65-F5344CB8AC3E}">
        <p14:creationId xmlns:p14="http://schemas.microsoft.com/office/powerpoint/2010/main" val="388015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a:t>execution</a:t>
            </a:r>
          </a:p>
        </p:txBody>
      </p:sp>
      <p:pic>
        <p:nvPicPr>
          <p:cNvPr id="5" name="Picture 4">
            <a:extLst>
              <a:ext uri="{FF2B5EF4-FFF2-40B4-BE49-F238E27FC236}">
                <a16:creationId xmlns:a16="http://schemas.microsoft.com/office/drawing/2014/main" id="{BDEF4897-1D69-494C-8E78-34FEFD8B6B72}"/>
              </a:ext>
            </a:extLst>
          </p:cNvPr>
          <p:cNvPicPr>
            <a:picLocks noChangeAspect="1"/>
          </p:cNvPicPr>
          <p:nvPr/>
        </p:nvPicPr>
        <p:blipFill>
          <a:blip r:embed="rId2"/>
          <a:stretch>
            <a:fillRect/>
          </a:stretch>
        </p:blipFill>
        <p:spPr>
          <a:xfrm>
            <a:off x="4130574" y="2552655"/>
            <a:ext cx="3930852" cy="1752690"/>
          </a:xfrm>
          <a:prstGeom prst="rect">
            <a:avLst/>
          </a:prstGeom>
        </p:spPr>
      </p:pic>
    </p:spTree>
    <p:extLst>
      <p:ext uri="{BB962C8B-B14F-4D97-AF65-F5344CB8AC3E}">
        <p14:creationId xmlns:p14="http://schemas.microsoft.com/office/powerpoint/2010/main" val="1684423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a:t>result in SBE</a:t>
            </a:r>
          </a:p>
        </p:txBody>
      </p:sp>
      <p:pic>
        <p:nvPicPr>
          <p:cNvPr id="2" name="Picture 1">
            <a:extLst>
              <a:ext uri="{FF2B5EF4-FFF2-40B4-BE49-F238E27FC236}">
                <a16:creationId xmlns:a16="http://schemas.microsoft.com/office/drawing/2014/main" id="{BADAFF15-61A2-4DC0-8847-ADD7B6A48817}"/>
              </a:ext>
            </a:extLst>
          </p:cNvPr>
          <p:cNvPicPr>
            <a:picLocks noChangeAspect="1"/>
          </p:cNvPicPr>
          <p:nvPr/>
        </p:nvPicPr>
        <p:blipFill>
          <a:blip r:embed="rId2"/>
          <a:stretch>
            <a:fillRect/>
          </a:stretch>
        </p:blipFill>
        <p:spPr>
          <a:xfrm>
            <a:off x="3800357" y="2225613"/>
            <a:ext cx="4591286" cy="2406774"/>
          </a:xfrm>
          <a:prstGeom prst="rect">
            <a:avLst/>
          </a:prstGeom>
        </p:spPr>
      </p:pic>
    </p:spTree>
    <p:extLst>
      <p:ext uri="{BB962C8B-B14F-4D97-AF65-F5344CB8AC3E}">
        <p14:creationId xmlns:p14="http://schemas.microsoft.com/office/powerpoint/2010/main" val="4110446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Receiving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44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err="1"/>
              <a:t>ReceiveAndDelete</a:t>
            </a:r>
            <a:endParaRPr lang="en-CA" sz="2400"/>
          </a:p>
          <a:p>
            <a:pPr marL="457200" indent="-457200">
              <a:buFont typeface="+mj-lt"/>
              <a:buAutoNum type="arabicPeriod"/>
            </a:pPr>
            <a:r>
              <a:rPr lang="en-CA" sz="2400" err="1"/>
              <a:t>PeekLock</a:t>
            </a:r>
            <a:endParaRPr lang="en-CA" sz="2400"/>
          </a:p>
        </p:txBody>
      </p:sp>
    </p:spTree>
    <p:extLst>
      <p:ext uri="{BB962C8B-B14F-4D97-AF65-F5344CB8AC3E}">
        <p14:creationId xmlns:p14="http://schemas.microsoft.com/office/powerpoint/2010/main" val="4081758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a:t>
            </a:r>
          </a:p>
          <a:p>
            <a:pPr marL="0" indent="0">
              <a:buNone/>
            </a:pPr>
            <a:r>
              <a:rPr lang="en-CA" sz="2000" dirty="0" err="1">
                <a:solidFill>
                  <a:schemeClr val="bg1">
                    <a:lumMod val="50000"/>
                  </a:schemeClr>
                </a:solidFill>
              </a:rPr>
              <a:t>QueueClient</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a:t>
            </a:r>
          </a:p>
          <a:p>
            <a:pPr marL="0" indent="0">
              <a:buFont typeface="Arial" panose="020B0604020202020204" pitchFamily="34" charset="0"/>
              <a:buNone/>
            </a:pPr>
            <a:r>
              <a:rPr lang="en-CA" sz="2000" dirty="0" err="1">
                <a:solidFill>
                  <a:schemeClr val="bg1">
                    <a:lumMod val="50000"/>
                  </a:schemeClr>
                </a:solidFill>
              </a:rPr>
              <a:t>MessageReceiver</a:t>
            </a:r>
            <a:endParaRPr lang="en-CA" sz="2000" dirty="0">
              <a:solidFill>
                <a:schemeClr val="bg1">
                  <a:lumMod val="50000"/>
                </a:schemeClr>
              </a:solidFill>
            </a:endParaRPr>
          </a:p>
        </p:txBody>
      </p:sp>
      <p:pic>
        <p:nvPicPr>
          <p:cNvPr id="3" name="Picture 2">
            <a:extLst>
              <a:ext uri="{FF2B5EF4-FFF2-40B4-BE49-F238E27FC236}">
                <a16:creationId xmlns:a16="http://schemas.microsoft.com/office/drawing/2014/main" id="{3B3ABF16-8A04-41BB-A6FC-F125953CF069}"/>
              </a:ext>
            </a:extLst>
          </p:cNvPr>
          <p:cNvPicPr>
            <a:picLocks noChangeAspect="1"/>
          </p:cNvPicPr>
          <p:nvPr/>
        </p:nvPicPr>
        <p:blipFill>
          <a:blip r:embed="rId3"/>
          <a:stretch>
            <a:fillRect/>
          </a:stretch>
        </p:blipFill>
        <p:spPr>
          <a:xfrm>
            <a:off x="6444915" y="1917815"/>
            <a:ext cx="5448591" cy="632880"/>
          </a:xfrm>
          <a:prstGeom prst="rect">
            <a:avLst/>
          </a:prstGeom>
        </p:spPr>
        <p:style>
          <a:lnRef idx="0">
            <a:schemeClr val="accent3"/>
          </a:lnRef>
          <a:fillRef idx="3">
            <a:schemeClr val="accent3"/>
          </a:fillRef>
          <a:effectRef idx="3">
            <a:schemeClr val="accent3"/>
          </a:effectRef>
          <a:fontRef idx="minor">
            <a:schemeClr val="lt1"/>
          </a:fontRef>
        </p:style>
      </p:pic>
      <p:grpSp>
        <p:nvGrpSpPr>
          <p:cNvPr id="4" name="Group 3">
            <a:extLst>
              <a:ext uri="{FF2B5EF4-FFF2-40B4-BE49-F238E27FC236}">
                <a16:creationId xmlns:a16="http://schemas.microsoft.com/office/drawing/2014/main" id="{53F0598D-72A5-4D1C-A921-AA2E1DC2C21B}"/>
              </a:ext>
            </a:extLst>
          </p:cNvPr>
          <p:cNvGrpSpPr/>
          <p:nvPr/>
        </p:nvGrpSpPr>
        <p:grpSpPr>
          <a:xfrm>
            <a:off x="838200" y="1917815"/>
            <a:ext cx="4642262" cy="759211"/>
            <a:chOff x="838200" y="1917815"/>
            <a:chExt cx="4642262" cy="759211"/>
          </a:xfrm>
        </p:grpSpPr>
        <p:pic>
          <p:nvPicPr>
            <p:cNvPr id="5" name="Picture 4">
              <a:extLst>
                <a:ext uri="{FF2B5EF4-FFF2-40B4-BE49-F238E27FC236}">
                  <a16:creationId xmlns:a16="http://schemas.microsoft.com/office/drawing/2014/main" id="{5589B634-5E70-49C9-8C33-44B9FF33FC84}"/>
                </a:ext>
              </a:extLst>
            </p:cNvPr>
            <p:cNvPicPr>
              <a:picLocks noChangeAspect="1"/>
            </p:cNvPicPr>
            <p:nvPr/>
          </p:nvPicPr>
          <p:blipFill>
            <a:blip r:embed="rId4"/>
            <a:stretch>
              <a:fillRect/>
            </a:stretch>
          </p:blipFill>
          <p:spPr>
            <a:xfrm>
              <a:off x="838200" y="1917815"/>
              <a:ext cx="4642262" cy="759211"/>
            </a:xfrm>
            <a:prstGeom prst="rect">
              <a:avLst/>
            </a:prstGeom>
          </p:spPr>
          <p:style>
            <a:lnRef idx="0">
              <a:schemeClr val="accent3"/>
            </a:lnRef>
            <a:fillRef idx="3">
              <a:schemeClr val="accent3"/>
            </a:fillRef>
            <a:effectRef idx="3">
              <a:schemeClr val="accent3"/>
            </a:effectRef>
            <a:fontRef idx="minor">
              <a:schemeClr val="lt1"/>
            </a:fontRef>
          </p:style>
        </p:pic>
        <p:sp>
          <p:nvSpPr>
            <p:cNvPr id="2" name="Rectangle 1">
              <a:extLst>
                <a:ext uri="{FF2B5EF4-FFF2-40B4-BE49-F238E27FC236}">
                  <a16:creationId xmlns:a16="http://schemas.microsoft.com/office/drawing/2014/main" id="{0D94EE5E-1FE8-4ED4-8848-46569D52B34B}"/>
                </a:ext>
              </a:extLst>
            </p:cNvPr>
            <p:cNvSpPr/>
            <p:nvPr/>
          </p:nvSpPr>
          <p:spPr>
            <a:xfrm>
              <a:off x="3530138" y="2078182"/>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7" name="Rectangle 6">
              <a:extLst>
                <a:ext uri="{FF2B5EF4-FFF2-40B4-BE49-F238E27FC236}">
                  <a16:creationId xmlns:a16="http://schemas.microsoft.com/office/drawing/2014/main" id="{ED8B9F58-51E1-46CD-A92A-81072C75DE6F}"/>
                </a:ext>
              </a:extLst>
            </p:cNvPr>
            <p:cNvSpPr/>
            <p:nvPr/>
          </p:nvSpPr>
          <p:spPr>
            <a:xfrm>
              <a:off x="2402378" y="2285654"/>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9518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Big data streaming</a:t>
            </a:r>
          </a:p>
          <a:p>
            <a:pPr defTabSz="840201">
              <a:lnSpc>
                <a:spcPct val="90000"/>
              </a:lnSpc>
              <a:spcAft>
                <a:spcPts val="551"/>
              </a:spcAft>
              <a:defRPr/>
            </a:pPr>
            <a:endParaRPr lang="en-US" sz="1102" kern="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Cross-cloud</a:t>
            </a:r>
          </a:p>
          <a:p>
            <a:pPr algn="ctr" defTabSz="840201">
              <a:lnSpc>
                <a:spcPct val="90000"/>
              </a:lnSpc>
              <a:spcAft>
                <a:spcPts val="551"/>
              </a:spcAft>
              <a:defRPr/>
            </a:pPr>
            <a:r>
              <a:rPr lang="en-US" sz="1469" kern="0">
                <a:solidFill>
                  <a:schemeClr val="bg1">
                    <a:lumMod val="50000"/>
                  </a:schemeClr>
                </a:solidFill>
                <a:latin typeface="Segoe UI"/>
              </a:rPr>
              <a:t>reactive events</a:t>
            </a:r>
          </a:p>
          <a:p>
            <a:pPr defTabSz="840201">
              <a:lnSpc>
                <a:spcPct val="90000"/>
              </a:lnSpc>
              <a:spcAft>
                <a:spcPts val="551"/>
              </a:spcAft>
              <a:defRPr/>
            </a:pPr>
            <a:endParaRPr lang="en-US" sz="1102" kern="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a:solidFill>
                  <a:schemeClr val="bg1">
                    <a:lumMod val="50000"/>
                  </a:schemeClr>
                </a:solidFill>
                <a:latin typeface="Segoe UI"/>
              </a:rPr>
              <a:t>Simple task queues</a:t>
            </a:r>
          </a:p>
          <a:p>
            <a:pPr defTabSz="787688">
              <a:lnSpc>
                <a:spcPct val="90000"/>
              </a:lnSpc>
              <a:spcAft>
                <a:spcPts val="517"/>
              </a:spcAft>
              <a:defRPr/>
            </a:pPr>
            <a:endParaRPr lang="en-US" sz="1033" kern="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Events</a:t>
            </a: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Messages</a:t>
            </a:r>
          </a:p>
        </p:txBody>
      </p:sp>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p:txBody>
          <a:bodyPr/>
          <a:lstStyle/>
          <a:p>
            <a:r>
              <a:rPr lang="en-CA"/>
              <a:t>User Callback</a:t>
            </a:r>
          </a:p>
        </p:txBody>
      </p:sp>
      <p:pic>
        <p:nvPicPr>
          <p:cNvPr id="5" name="Picture 4">
            <a:extLst>
              <a:ext uri="{FF2B5EF4-FFF2-40B4-BE49-F238E27FC236}">
                <a16:creationId xmlns:a16="http://schemas.microsoft.com/office/drawing/2014/main" id="{38F4B06B-03B9-43EA-BA20-8D5707239BA1}"/>
              </a:ext>
            </a:extLst>
          </p:cNvPr>
          <p:cNvPicPr>
            <a:picLocks noChangeAspect="1"/>
          </p:cNvPicPr>
          <p:nvPr/>
        </p:nvPicPr>
        <p:blipFill>
          <a:blip r:embed="rId3"/>
          <a:stretch>
            <a:fillRect/>
          </a:stretch>
        </p:blipFill>
        <p:spPr>
          <a:xfrm>
            <a:off x="838200" y="1523901"/>
            <a:ext cx="10234865" cy="484681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74064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a:t>Execution (happy day scenario)</a:t>
            </a:r>
          </a:p>
        </p:txBody>
      </p:sp>
      <p:pic>
        <p:nvPicPr>
          <p:cNvPr id="2" name="Picture 1">
            <a:extLst>
              <a:ext uri="{FF2B5EF4-FFF2-40B4-BE49-F238E27FC236}">
                <a16:creationId xmlns:a16="http://schemas.microsoft.com/office/drawing/2014/main" id="{981D781B-71A6-4E33-914B-6353280B72C2}"/>
              </a:ext>
            </a:extLst>
          </p:cNvPr>
          <p:cNvPicPr>
            <a:picLocks noChangeAspect="1"/>
          </p:cNvPicPr>
          <p:nvPr/>
        </p:nvPicPr>
        <p:blipFill>
          <a:blip r:embed="rId2"/>
          <a:stretch>
            <a:fillRect/>
          </a:stretch>
        </p:blipFill>
        <p:spPr>
          <a:xfrm>
            <a:off x="4130574" y="2552655"/>
            <a:ext cx="3930852" cy="1752690"/>
          </a:xfrm>
          <a:prstGeom prst="rect">
            <a:avLst/>
          </a:prstGeom>
        </p:spPr>
      </p:pic>
    </p:spTree>
    <p:extLst>
      <p:ext uri="{BB962C8B-B14F-4D97-AF65-F5344CB8AC3E}">
        <p14:creationId xmlns:p14="http://schemas.microsoft.com/office/powerpoint/2010/main" val="4023031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a:t>Execution (exception thrown)</a:t>
            </a:r>
          </a:p>
        </p:txBody>
      </p:sp>
      <p:pic>
        <p:nvPicPr>
          <p:cNvPr id="2" name="Picture 1">
            <a:extLst>
              <a:ext uri="{FF2B5EF4-FFF2-40B4-BE49-F238E27FC236}">
                <a16:creationId xmlns:a16="http://schemas.microsoft.com/office/drawing/2014/main" id="{74728856-1AED-46AF-957D-7E7BEDE88BAF}"/>
              </a:ext>
            </a:extLst>
          </p:cNvPr>
          <p:cNvPicPr>
            <a:picLocks noChangeAspect="1"/>
          </p:cNvPicPr>
          <p:nvPr/>
        </p:nvPicPr>
        <p:blipFill>
          <a:blip r:embed="rId2"/>
          <a:stretch>
            <a:fillRect/>
          </a:stretch>
        </p:blipFill>
        <p:spPr>
          <a:xfrm>
            <a:off x="4130574" y="2552655"/>
            <a:ext cx="3930852" cy="1752690"/>
          </a:xfrm>
          <a:prstGeom prst="rect">
            <a:avLst/>
          </a:prstGeom>
        </p:spPr>
      </p:pic>
    </p:spTree>
    <p:extLst>
      <p:ext uri="{BB962C8B-B14F-4D97-AF65-F5344CB8AC3E}">
        <p14:creationId xmlns:p14="http://schemas.microsoft.com/office/powerpoint/2010/main" val="208583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EA3-31A8-42A0-88BF-1CBC9C8E8B27}"/>
              </a:ext>
            </a:extLst>
          </p:cNvPr>
          <p:cNvSpPr>
            <a:spLocks noGrp="1"/>
          </p:cNvSpPr>
          <p:nvPr>
            <p:ph type="title"/>
          </p:nvPr>
        </p:nvSpPr>
        <p:spPr/>
        <p:txBody>
          <a:bodyPr/>
          <a:lstStyle/>
          <a:p>
            <a:r>
              <a:rPr lang="en-CA"/>
              <a:t>Clients vs Senders/Receivers</a:t>
            </a:r>
          </a:p>
        </p:txBody>
      </p:sp>
      <p:sp>
        <p:nvSpPr>
          <p:cNvPr id="3" name="TextBox 2">
            <a:extLst>
              <a:ext uri="{FF2B5EF4-FFF2-40B4-BE49-F238E27FC236}">
                <a16:creationId xmlns:a16="http://schemas.microsoft.com/office/drawing/2014/main" id="{6F2DEFC4-0920-4341-82F2-106F0EFD9F58}"/>
              </a:ext>
            </a:extLst>
          </p:cNvPr>
          <p:cNvSpPr txBox="1"/>
          <p:nvPr/>
        </p:nvSpPr>
        <p:spPr>
          <a:xfrm>
            <a:off x="2664996" y="2736502"/>
            <a:ext cx="3609474" cy="1384995"/>
          </a:xfrm>
          <a:prstGeom prst="rect">
            <a:avLst/>
          </a:prstGeom>
          <a:noFill/>
        </p:spPr>
        <p:txBody>
          <a:bodyPr wrap="square" rtlCol="0">
            <a:spAutoFit/>
          </a:bodyPr>
          <a:lstStyle/>
          <a:p>
            <a:r>
              <a:rPr lang="en-CA" sz="2800" err="1"/>
              <a:t>QueueClient</a:t>
            </a:r>
            <a:endParaRPr lang="en-CA" sz="2800"/>
          </a:p>
          <a:p>
            <a:r>
              <a:rPr lang="en-CA" sz="2800" err="1"/>
              <a:t>TopicClient</a:t>
            </a:r>
            <a:endParaRPr lang="en-CA" sz="2800"/>
          </a:p>
          <a:p>
            <a:r>
              <a:rPr lang="en-CA" sz="2800" err="1"/>
              <a:t>SubscriptionClient</a:t>
            </a:r>
            <a:endParaRPr lang="en-CA" sz="2800"/>
          </a:p>
        </p:txBody>
      </p:sp>
      <p:sp>
        <p:nvSpPr>
          <p:cNvPr id="4" name="TextBox 3">
            <a:extLst>
              <a:ext uri="{FF2B5EF4-FFF2-40B4-BE49-F238E27FC236}">
                <a16:creationId xmlns:a16="http://schemas.microsoft.com/office/drawing/2014/main" id="{D3CA71CD-1BBC-425A-8255-3AAD9AEB8283}"/>
              </a:ext>
            </a:extLst>
          </p:cNvPr>
          <p:cNvSpPr txBox="1"/>
          <p:nvPr/>
        </p:nvSpPr>
        <p:spPr>
          <a:xfrm>
            <a:off x="6334628" y="2951946"/>
            <a:ext cx="3609474" cy="954107"/>
          </a:xfrm>
          <a:prstGeom prst="rect">
            <a:avLst/>
          </a:prstGeom>
          <a:noFill/>
        </p:spPr>
        <p:txBody>
          <a:bodyPr wrap="square" rtlCol="0">
            <a:spAutoFit/>
          </a:bodyPr>
          <a:lstStyle/>
          <a:p>
            <a:r>
              <a:rPr lang="en-CA" sz="2800" err="1">
                <a:solidFill>
                  <a:schemeClr val="tx1">
                    <a:lumMod val="50000"/>
                    <a:lumOff val="50000"/>
                  </a:schemeClr>
                </a:solidFill>
              </a:rPr>
              <a:t>MessageSender</a:t>
            </a:r>
            <a:endParaRPr lang="en-CA" sz="2800">
              <a:solidFill>
                <a:schemeClr val="tx1">
                  <a:lumMod val="50000"/>
                  <a:lumOff val="50000"/>
                </a:schemeClr>
              </a:solidFill>
            </a:endParaRPr>
          </a:p>
          <a:p>
            <a:r>
              <a:rPr lang="en-CA" sz="2800" err="1">
                <a:solidFill>
                  <a:schemeClr val="tx1">
                    <a:lumMod val="50000"/>
                    <a:lumOff val="50000"/>
                  </a:schemeClr>
                </a:solidFill>
              </a:rPr>
              <a:t>MessageReceiver</a:t>
            </a:r>
            <a:endParaRPr lang="en-CA" sz="2800">
              <a:solidFill>
                <a:schemeClr val="tx1">
                  <a:lumMod val="50000"/>
                  <a:lumOff val="50000"/>
                </a:schemeClr>
              </a:solidFill>
            </a:endParaRPr>
          </a:p>
        </p:txBody>
      </p:sp>
    </p:spTree>
    <p:extLst>
      <p:ext uri="{BB962C8B-B14F-4D97-AF65-F5344CB8AC3E}">
        <p14:creationId xmlns:p14="http://schemas.microsoft.com/office/powerpoint/2010/main" val="158280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641203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a:t>Connection String vs Connection </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 string</a:t>
            </a:r>
          </a:p>
        </p:txBody>
      </p:sp>
      <p:pic>
        <p:nvPicPr>
          <p:cNvPr id="3" name="Picture 2">
            <a:extLst>
              <a:ext uri="{FF2B5EF4-FFF2-40B4-BE49-F238E27FC236}">
                <a16:creationId xmlns:a16="http://schemas.microsoft.com/office/drawing/2014/main" id="{CD2F38AD-88A6-4EE8-9156-1032148C165F}"/>
              </a:ext>
            </a:extLst>
          </p:cNvPr>
          <p:cNvPicPr>
            <a:picLocks noChangeAspect="1"/>
          </p:cNvPicPr>
          <p:nvPr/>
        </p:nvPicPr>
        <p:blipFill>
          <a:blip r:embed="rId2"/>
          <a:stretch>
            <a:fillRect/>
          </a:stretch>
        </p:blipFill>
        <p:spPr>
          <a:xfrm>
            <a:off x="838199" y="1564087"/>
            <a:ext cx="7137751" cy="1034734"/>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274ACE05-9C2B-4F31-BA05-72945FB7A482}"/>
              </a:ext>
            </a:extLst>
          </p:cNvPr>
          <p:cNvPicPr>
            <a:picLocks noChangeAspect="1"/>
          </p:cNvPicPr>
          <p:nvPr/>
        </p:nvPicPr>
        <p:blipFill>
          <a:blip r:embed="rId3"/>
          <a:stretch>
            <a:fillRect/>
          </a:stretch>
        </p:blipFill>
        <p:spPr>
          <a:xfrm>
            <a:off x="838200" y="2809655"/>
            <a:ext cx="3714941" cy="2044805"/>
          </a:xfrm>
          <a:prstGeom prst="rect">
            <a:avLst/>
          </a:prstGeom>
        </p:spPr>
      </p:pic>
      <p:pic>
        <p:nvPicPr>
          <p:cNvPr id="8" name="Picture 7">
            <a:extLst>
              <a:ext uri="{FF2B5EF4-FFF2-40B4-BE49-F238E27FC236}">
                <a16:creationId xmlns:a16="http://schemas.microsoft.com/office/drawing/2014/main" id="{CA810624-DE8C-42B8-942B-81553F432051}"/>
              </a:ext>
            </a:extLst>
          </p:cNvPr>
          <p:cNvPicPr>
            <a:picLocks noChangeAspect="1"/>
          </p:cNvPicPr>
          <p:nvPr/>
        </p:nvPicPr>
        <p:blipFill>
          <a:blip r:embed="rId4"/>
          <a:stretch>
            <a:fillRect/>
          </a:stretch>
        </p:blipFill>
        <p:spPr>
          <a:xfrm>
            <a:off x="5353797" y="2809655"/>
            <a:ext cx="3397425" cy="2140060"/>
          </a:xfrm>
          <a:prstGeom prst="rect">
            <a:avLst/>
          </a:prstGeom>
        </p:spPr>
      </p:pic>
    </p:spTree>
    <p:extLst>
      <p:ext uri="{BB962C8B-B14F-4D97-AF65-F5344CB8AC3E}">
        <p14:creationId xmlns:p14="http://schemas.microsoft.com/office/powerpoint/2010/main" val="324360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a:t>
            </a:r>
          </a:p>
        </p:txBody>
      </p:sp>
      <p:pic>
        <p:nvPicPr>
          <p:cNvPr id="7" name="Picture 6">
            <a:extLst>
              <a:ext uri="{FF2B5EF4-FFF2-40B4-BE49-F238E27FC236}">
                <a16:creationId xmlns:a16="http://schemas.microsoft.com/office/drawing/2014/main" id="{274ACE05-9C2B-4F31-BA05-72945FB7A482}"/>
              </a:ext>
            </a:extLst>
          </p:cNvPr>
          <p:cNvPicPr>
            <a:picLocks noChangeAspect="1"/>
          </p:cNvPicPr>
          <p:nvPr/>
        </p:nvPicPr>
        <p:blipFill>
          <a:blip r:embed="rId2"/>
          <a:stretch>
            <a:fillRect/>
          </a:stretch>
        </p:blipFill>
        <p:spPr>
          <a:xfrm>
            <a:off x="838200" y="3104429"/>
            <a:ext cx="3714941" cy="2044805"/>
          </a:xfrm>
          <a:prstGeom prst="rect">
            <a:avLst/>
          </a:prstGeom>
        </p:spPr>
      </p:pic>
      <p:pic>
        <p:nvPicPr>
          <p:cNvPr id="8" name="Picture 7">
            <a:extLst>
              <a:ext uri="{FF2B5EF4-FFF2-40B4-BE49-F238E27FC236}">
                <a16:creationId xmlns:a16="http://schemas.microsoft.com/office/drawing/2014/main" id="{CA810624-DE8C-42B8-942B-81553F432051}"/>
              </a:ext>
            </a:extLst>
          </p:cNvPr>
          <p:cNvPicPr>
            <a:picLocks noChangeAspect="1"/>
          </p:cNvPicPr>
          <p:nvPr/>
        </p:nvPicPr>
        <p:blipFill>
          <a:blip r:embed="rId3"/>
          <a:stretch>
            <a:fillRect/>
          </a:stretch>
        </p:blipFill>
        <p:spPr>
          <a:xfrm>
            <a:off x="5353797" y="3104429"/>
            <a:ext cx="3397425" cy="2140060"/>
          </a:xfrm>
          <a:prstGeom prst="rect">
            <a:avLst/>
          </a:prstGeom>
        </p:spPr>
      </p:pic>
      <p:pic>
        <p:nvPicPr>
          <p:cNvPr id="9" name="Picture 8">
            <a:extLst>
              <a:ext uri="{FF2B5EF4-FFF2-40B4-BE49-F238E27FC236}">
                <a16:creationId xmlns:a16="http://schemas.microsoft.com/office/drawing/2014/main" id="{CA6D1311-3C8F-4E91-8AE9-74FA6DCCD707}"/>
              </a:ext>
            </a:extLst>
          </p:cNvPr>
          <p:cNvPicPr>
            <a:picLocks noChangeAspect="1"/>
          </p:cNvPicPr>
          <p:nvPr/>
        </p:nvPicPr>
        <p:blipFill>
          <a:blip r:embed="rId4"/>
          <a:stretch>
            <a:fillRect/>
          </a:stretch>
        </p:blipFill>
        <p:spPr>
          <a:xfrm>
            <a:off x="838200" y="1556017"/>
            <a:ext cx="5892814" cy="129213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96901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64694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w/o a receipt</a:t>
            </a:r>
          </a:p>
        </p:txBody>
      </p:sp>
      <p:pic>
        <p:nvPicPr>
          <p:cNvPr id="5" name="Picture 4">
            <a:extLst>
              <a:ext uri="{FF2B5EF4-FFF2-40B4-BE49-F238E27FC236}">
                <a16:creationId xmlns:a16="http://schemas.microsoft.com/office/drawing/2014/main" id="{BFE41654-96D4-46E7-A42C-E88C41754ECC}"/>
              </a:ext>
            </a:extLst>
          </p:cNvPr>
          <p:cNvPicPr>
            <a:picLocks noChangeAspect="1"/>
          </p:cNvPicPr>
          <p:nvPr/>
        </p:nvPicPr>
        <p:blipFill>
          <a:blip r:embed="rId2"/>
          <a:stretch>
            <a:fillRect/>
          </a:stretch>
        </p:blipFill>
        <p:spPr>
          <a:xfrm>
            <a:off x="838200" y="1690687"/>
            <a:ext cx="9269540" cy="1325563"/>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7B6F97C8-E1AD-416C-9C1E-3A228A0B18AA}"/>
              </a:ext>
            </a:extLst>
          </p:cNvPr>
          <p:cNvPicPr>
            <a:picLocks noChangeAspect="1"/>
          </p:cNvPicPr>
          <p:nvPr/>
        </p:nvPicPr>
        <p:blipFill>
          <a:blip r:embed="rId3"/>
          <a:stretch>
            <a:fillRect/>
          </a:stretch>
        </p:blipFill>
        <p:spPr>
          <a:xfrm>
            <a:off x="838200" y="3317040"/>
            <a:ext cx="3930852" cy="1752690"/>
          </a:xfrm>
          <a:prstGeom prst="rect">
            <a:avLst/>
          </a:prstGeom>
        </p:spPr>
      </p:pic>
    </p:spTree>
    <p:extLst>
      <p:ext uri="{BB962C8B-B14F-4D97-AF65-F5344CB8AC3E}">
        <p14:creationId xmlns:p14="http://schemas.microsoft.com/office/powerpoint/2010/main" val="60225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65000"/>
                  </a:schemeClr>
                </a:solidFill>
              </a:rPr>
              <a:t>Basic</a:t>
            </a:r>
            <a:endParaRPr lang="en-CA" b="1">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50000"/>
                  </a:schemeClr>
                </a:solidFill>
              </a:rPr>
              <a:t>Standard</a:t>
            </a:r>
            <a:endParaRPr lang="en-CA" b="1">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Premium</a:t>
            </a:r>
            <a:endParaRPr lang="en-CA" b="1"/>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Provisioned</a:t>
            </a:r>
          </a:p>
        </p:txBody>
      </p:sp>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with a receipt</a:t>
            </a:r>
          </a:p>
        </p:txBody>
      </p:sp>
      <p:pic>
        <p:nvPicPr>
          <p:cNvPr id="6" name="Picture 5">
            <a:extLst>
              <a:ext uri="{FF2B5EF4-FFF2-40B4-BE49-F238E27FC236}">
                <a16:creationId xmlns:a16="http://schemas.microsoft.com/office/drawing/2014/main" id="{7B6F97C8-E1AD-416C-9C1E-3A228A0B18AA}"/>
              </a:ext>
            </a:extLst>
          </p:cNvPr>
          <p:cNvPicPr>
            <a:picLocks noChangeAspect="1"/>
          </p:cNvPicPr>
          <p:nvPr/>
        </p:nvPicPr>
        <p:blipFill>
          <a:blip r:embed="rId2"/>
          <a:stretch>
            <a:fillRect/>
          </a:stretch>
        </p:blipFill>
        <p:spPr>
          <a:xfrm>
            <a:off x="838200" y="3483143"/>
            <a:ext cx="3930852" cy="1752690"/>
          </a:xfrm>
          <a:prstGeom prst="rect">
            <a:avLst/>
          </a:prstGeom>
        </p:spPr>
      </p:pic>
      <p:pic>
        <p:nvPicPr>
          <p:cNvPr id="7" name="Picture 6">
            <a:extLst>
              <a:ext uri="{FF2B5EF4-FFF2-40B4-BE49-F238E27FC236}">
                <a16:creationId xmlns:a16="http://schemas.microsoft.com/office/drawing/2014/main" id="{74FD04A2-48E4-40B4-A41E-84C87541CF98}"/>
              </a:ext>
            </a:extLst>
          </p:cNvPr>
          <p:cNvPicPr>
            <a:picLocks noChangeAspect="1"/>
          </p:cNvPicPr>
          <p:nvPr/>
        </p:nvPicPr>
        <p:blipFill>
          <a:blip r:embed="rId3"/>
          <a:stretch>
            <a:fillRect/>
          </a:stretch>
        </p:blipFill>
        <p:spPr>
          <a:xfrm>
            <a:off x="838200" y="1690686"/>
            <a:ext cx="9266896" cy="1684172"/>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037848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Message Expiry</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38096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25E8FC-EB4E-47FD-9267-37D41D02CEAB}"/>
              </a:ext>
            </a:extLst>
          </p:cNvPr>
          <p:cNvPicPr>
            <a:picLocks noChangeAspect="1"/>
          </p:cNvPicPr>
          <p:nvPr/>
        </p:nvPicPr>
        <p:blipFill>
          <a:blip r:embed="rId3"/>
          <a:stretch>
            <a:fillRect/>
          </a:stretch>
        </p:blipFill>
        <p:spPr>
          <a:xfrm>
            <a:off x="802105" y="487548"/>
            <a:ext cx="7939490" cy="3013641"/>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504F7205-2DBB-4283-96B1-611A54BD2150}"/>
              </a:ext>
            </a:extLst>
          </p:cNvPr>
          <p:cNvPicPr>
            <a:picLocks noChangeAspect="1"/>
          </p:cNvPicPr>
          <p:nvPr/>
        </p:nvPicPr>
        <p:blipFill>
          <a:blip r:embed="rId4"/>
          <a:stretch>
            <a:fillRect/>
          </a:stretch>
        </p:blipFill>
        <p:spPr>
          <a:xfrm>
            <a:off x="802105" y="3699711"/>
            <a:ext cx="3930852" cy="1752690"/>
          </a:xfrm>
          <a:prstGeom prst="rect">
            <a:avLst/>
          </a:prstGeom>
        </p:spPr>
      </p:pic>
      <p:pic>
        <p:nvPicPr>
          <p:cNvPr id="7" name="Picture 6">
            <a:extLst>
              <a:ext uri="{FF2B5EF4-FFF2-40B4-BE49-F238E27FC236}">
                <a16:creationId xmlns:a16="http://schemas.microsoft.com/office/drawing/2014/main" id="{161B315A-936E-4B1F-BE91-1D1CD2830469}"/>
              </a:ext>
            </a:extLst>
          </p:cNvPr>
          <p:cNvPicPr>
            <a:picLocks noChangeAspect="1"/>
          </p:cNvPicPr>
          <p:nvPr/>
        </p:nvPicPr>
        <p:blipFill>
          <a:blip r:embed="rId5"/>
          <a:stretch>
            <a:fillRect/>
          </a:stretch>
        </p:blipFill>
        <p:spPr>
          <a:xfrm>
            <a:off x="2410417" y="5023313"/>
            <a:ext cx="3003704" cy="1479626"/>
          </a:xfrm>
          <a:prstGeom prst="rect">
            <a:avLst/>
          </a:prstGeom>
        </p:spPr>
      </p:pic>
      <p:pic>
        <p:nvPicPr>
          <p:cNvPr id="8" name="Picture 7">
            <a:extLst>
              <a:ext uri="{FF2B5EF4-FFF2-40B4-BE49-F238E27FC236}">
                <a16:creationId xmlns:a16="http://schemas.microsoft.com/office/drawing/2014/main" id="{51807670-A952-4869-B212-8435BB4F6D82}"/>
              </a:ext>
            </a:extLst>
          </p:cNvPr>
          <p:cNvPicPr>
            <a:picLocks noChangeAspect="1"/>
          </p:cNvPicPr>
          <p:nvPr/>
        </p:nvPicPr>
        <p:blipFill>
          <a:blip r:embed="rId4"/>
          <a:stretch>
            <a:fillRect/>
          </a:stretch>
        </p:blipFill>
        <p:spPr>
          <a:xfrm>
            <a:off x="6444915" y="3699711"/>
            <a:ext cx="3930852" cy="1752690"/>
          </a:xfrm>
          <a:prstGeom prst="rect">
            <a:avLst/>
          </a:prstGeom>
        </p:spPr>
      </p:pic>
      <p:pic>
        <p:nvPicPr>
          <p:cNvPr id="9" name="Picture 8">
            <a:extLst>
              <a:ext uri="{FF2B5EF4-FFF2-40B4-BE49-F238E27FC236}">
                <a16:creationId xmlns:a16="http://schemas.microsoft.com/office/drawing/2014/main" id="{DC36C560-8E6C-4676-B0C5-26E10BAC0720}"/>
              </a:ext>
            </a:extLst>
          </p:cNvPr>
          <p:cNvPicPr>
            <a:picLocks noChangeAspect="1"/>
          </p:cNvPicPr>
          <p:nvPr/>
        </p:nvPicPr>
        <p:blipFill>
          <a:blip r:embed="rId6"/>
          <a:stretch>
            <a:fillRect/>
          </a:stretch>
        </p:blipFill>
        <p:spPr>
          <a:xfrm>
            <a:off x="8162520" y="4913204"/>
            <a:ext cx="2736991" cy="977950"/>
          </a:xfrm>
          <a:prstGeom prst="rect">
            <a:avLst/>
          </a:prstGeom>
        </p:spPr>
      </p:pic>
    </p:spTree>
    <p:extLst>
      <p:ext uri="{BB962C8B-B14F-4D97-AF65-F5344CB8AC3E}">
        <p14:creationId xmlns:p14="http://schemas.microsoft.com/office/powerpoint/2010/main" val="1595845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506471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7" name="Rectangle 6">
            <a:extLst>
              <a:ext uri="{FF2B5EF4-FFF2-40B4-BE49-F238E27FC236}">
                <a16:creationId xmlns:a16="http://schemas.microsoft.com/office/drawing/2014/main" id="{F051EEB7-06A9-41F5-861A-2971BA346AD6}"/>
              </a:ext>
            </a:extLst>
          </p:cNvPr>
          <p:cNvSpPr/>
          <p:nvPr/>
        </p:nvSpPr>
        <p:spPr>
          <a:xfrm>
            <a:off x="5817268"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a:off x="6797842" y="1777666"/>
            <a:ext cx="3128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110663"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11" name="Rectangle 10">
            <a:extLst>
              <a:ext uri="{FF2B5EF4-FFF2-40B4-BE49-F238E27FC236}">
                <a16:creationId xmlns:a16="http://schemas.microsoft.com/office/drawing/2014/main" id="{AE4B8278-692F-46DF-BC0A-02F978A2C6CE}"/>
              </a:ext>
            </a:extLst>
          </p:cNvPr>
          <p:cNvSpPr/>
          <p:nvPr/>
        </p:nvSpPr>
        <p:spPr>
          <a:xfrm>
            <a:off x="8301789"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2" name="Rectangle 11">
            <a:extLst>
              <a:ext uri="{FF2B5EF4-FFF2-40B4-BE49-F238E27FC236}">
                <a16:creationId xmlns:a16="http://schemas.microsoft.com/office/drawing/2014/main" id="{FF38034B-9965-4826-AB3D-E2659A81221A}"/>
              </a:ext>
            </a:extLst>
          </p:cNvPr>
          <p:cNvSpPr/>
          <p:nvPr/>
        </p:nvSpPr>
        <p:spPr>
          <a:xfrm>
            <a:off x="9492915"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91237"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a:off x="9282363"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80294"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a:off x="10473489" y="1777666"/>
            <a:ext cx="306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30B3219-147E-473A-94A6-0F9BCDBECF54}"/>
              </a:ext>
            </a:extLst>
          </p:cNvPr>
          <p:cNvPicPr>
            <a:picLocks noChangeAspect="1"/>
          </p:cNvPicPr>
          <p:nvPr/>
        </p:nvPicPr>
        <p:blipFill>
          <a:blip r:embed="rId3"/>
          <a:stretch>
            <a:fillRect/>
          </a:stretch>
        </p:blipFill>
        <p:spPr>
          <a:xfrm>
            <a:off x="5817268" y="2529167"/>
            <a:ext cx="3930852" cy="1752690"/>
          </a:xfrm>
          <a:prstGeom prst="rect">
            <a:avLst/>
          </a:prstGeom>
        </p:spPr>
      </p:pic>
      <p:pic>
        <p:nvPicPr>
          <p:cNvPr id="26" name="Picture 25">
            <a:extLst>
              <a:ext uri="{FF2B5EF4-FFF2-40B4-BE49-F238E27FC236}">
                <a16:creationId xmlns:a16="http://schemas.microsoft.com/office/drawing/2014/main" id="{11B7101C-7DEE-4D81-AE76-BCFB36D118CA}"/>
              </a:ext>
            </a:extLst>
          </p:cNvPr>
          <p:cNvPicPr>
            <a:picLocks noChangeAspect="1"/>
          </p:cNvPicPr>
          <p:nvPr/>
        </p:nvPicPr>
        <p:blipFill>
          <a:blip r:embed="rId4"/>
          <a:stretch>
            <a:fillRect/>
          </a:stretch>
        </p:blipFill>
        <p:spPr>
          <a:xfrm>
            <a:off x="8930575" y="3675401"/>
            <a:ext cx="1212912" cy="1212912"/>
          </a:xfrm>
          <a:prstGeom prst="rect">
            <a:avLst/>
          </a:prstGeom>
        </p:spPr>
      </p:pic>
    </p:spTree>
    <p:extLst>
      <p:ext uri="{BB962C8B-B14F-4D97-AF65-F5344CB8AC3E}">
        <p14:creationId xmlns:p14="http://schemas.microsoft.com/office/powerpoint/2010/main" val="11482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7" name="Rectangle 6">
            <a:extLst>
              <a:ext uri="{FF2B5EF4-FFF2-40B4-BE49-F238E27FC236}">
                <a16:creationId xmlns:a16="http://schemas.microsoft.com/office/drawing/2014/main" id="{F051EEB7-06A9-41F5-861A-2971BA346AD6}"/>
              </a:ext>
            </a:extLst>
          </p:cNvPr>
          <p:cNvSpPr/>
          <p:nvPr/>
        </p:nvSpPr>
        <p:spPr>
          <a:xfrm>
            <a:off x="5817268"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a:off x="6797842" y="1777666"/>
            <a:ext cx="3128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110663"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11" name="Rectangle 10">
            <a:extLst>
              <a:ext uri="{FF2B5EF4-FFF2-40B4-BE49-F238E27FC236}">
                <a16:creationId xmlns:a16="http://schemas.microsoft.com/office/drawing/2014/main" id="{AE4B8278-692F-46DF-BC0A-02F978A2C6CE}"/>
              </a:ext>
            </a:extLst>
          </p:cNvPr>
          <p:cNvSpPr/>
          <p:nvPr/>
        </p:nvSpPr>
        <p:spPr>
          <a:xfrm>
            <a:off x="8301789"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2" name="Rectangle 11">
            <a:extLst>
              <a:ext uri="{FF2B5EF4-FFF2-40B4-BE49-F238E27FC236}">
                <a16:creationId xmlns:a16="http://schemas.microsoft.com/office/drawing/2014/main" id="{FF38034B-9965-4826-AB3D-E2659A81221A}"/>
              </a:ext>
            </a:extLst>
          </p:cNvPr>
          <p:cNvSpPr/>
          <p:nvPr/>
        </p:nvSpPr>
        <p:spPr>
          <a:xfrm>
            <a:off x="9492915"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91237"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a:off x="9282363"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80294" y="1509963"/>
            <a:ext cx="487280"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4</a:t>
            </a:r>
          </a:p>
        </p:txBody>
      </p:sp>
      <p:cxnSp>
        <p:nvCxnSpPr>
          <p:cNvPr id="24" name="Straight Arrow Connector 23">
            <a:extLst>
              <a:ext uri="{FF2B5EF4-FFF2-40B4-BE49-F238E27FC236}">
                <a16:creationId xmlns:a16="http://schemas.microsoft.com/office/drawing/2014/main" id="{AEF789FB-ADBC-4395-A6F5-3571EA805FD2}"/>
              </a:ext>
            </a:extLst>
          </p:cNvPr>
          <p:cNvCxnSpPr>
            <a:cxnSpLocks/>
            <a:stCxn id="12" idx="3"/>
            <a:endCxn id="22" idx="1"/>
          </p:cNvCxnSpPr>
          <p:nvPr/>
        </p:nvCxnSpPr>
        <p:spPr>
          <a:xfrm>
            <a:off x="10473489" y="1777666"/>
            <a:ext cx="306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30B3219-147E-473A-94A6-0F9BCDBECF54}"/>
              </a:ext>
            </a:extLst>
          </p:cNvPr>
          <p:cNvPicPr>
            <a:picLocks noChangeAspect="1"/>
          </p:cNvPicPr>
          <p:nvPr/>
        </p:nvPicPr>
        <p:blipFill>
          <a:blip r:embed="rId3"/>
          <a:stretch>
            <a:fillRect/>
          </a:stretch>
        </p:blipFill>
        <p:spPr>
          <a:xfrm>
            <a:off x="5817268" y="2529167"/>
            <a:ext cx="3930852" cy="1752690"/>
          </a:xfrm>
          <a:prstGeom prst="rect">
            <a:avLst/>
          </a:prstGeom>
        </p:spPr>
      </p:pic>
      <p:sp>
        <p:nvSpPr>
          <p:cNvPr id="16" name="Rectangle 15">
            <a:extLst>
              <a:ext uri="{FF2B5EF4-FFF2-40B4-BE49-F238E27FC236}">
                <a16:creationId xmlns:a16="http://schemas.microsoft.com/office/drawing/2014/main" id="{F13B3DA1-9403-46E2-9DEE-A5D9A7B0EF02}"/>
              </a:ext>
            </a:extLst>
          </p:cNvPr>
          <p:cNvSpPr/>
          <p:nvPr/>
        </p:nvSpPr>
        <p:spPr>
          <a:xfrm>
            <a:off x="11454063" y="1509963"/>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5</a:t>
            </a:r>
          </a:p>
        </p:txBody>
      </p:sp>
      <p:cxnSp>
        <p:nvCxnSpPr>
          <p:cNvPr id="8" name="Straight Arrow Connector 7">
            <a:extLst>
              <a:ext uri="{FF2B5EF4-FFF2-40B4-BE49-F238E27FC236}">
                <a16:creationId xmlns:a16="http://schemas.microsoft.com/office/drawing/2014/main" id="{8C2A0755-ACC6-4EBB-828A-5624B35511B9}"/>
              </a:ext>
            </a:extLst>
          </p:cNvPr>
          <p:cNvCxnSpPr>
            <a:stCxn id="22" idx="3"/>
            <a:endCxn id="16" idx="1"/>
          </p:cNvCxnSpPr>
          <p:nvPr/>
        </p:nvCxnSpPr>
        <p:spPr>
          <a:xfrm>
            <a:off x="11267574" y="1777666"/>
            <a:ext cx="18648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a:extLst>
              <a:ext uri="{FF2B5EF4-FFF2-40B4-BE49-F238E27FC236}">
                <a16:creationId xmlns:a16="http://schemas.microsoft.com/office/drawing/2014/main" id="{6DD70B5B-898D-4432-9488-01D3DCF73856}"/>
              </a:ext>
            </a:extLst>
          </p:cNvPr>
          <p:cNvPicPr>
            <a:picLocks noChangeAspect="1"/>
          </p:cNvPicPr>
          <p:nvPr/>
        </p:nvPicPr>
        <p:blipFill>
          <a:blip r:embed="rId4"/>
          <a:stretch>
            <a:fillRect/>
          </a:stretch>
        </p:blipFill>
        <p:spPr>
          <a:xfrm>
            <a:off x="8537207" y="3581701"/>
            <a:ext cx="1301817" cy="1282766"/>
          </a:xfrm>
          <a:prstGeom prst="rect">
            <a:avLst/>
          </a:prstGeom>
        </p:spPr>
      </p:pic>
    </p:spTree>
    <p:extLst>
      <p:ext uri="{BB962C8B-B14F-4D97-AF65-F5344CB8AC3E}">
        <p14:creationId xmlns:p14="http://schemas.microsoft.com/office/powerpoint/2010/main" val="1573678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a:t>Message Dead-lettering</a:t>
            </a:r>
          </a:p>
        </p:txBody>
      </p:sp>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p:txBody>
          <a:bodyPr/>
          <a:lstStyle/>
          <a:p>
            <a:r>
              <a:rPr lang="fr-FR">
                <a:solidFill>
                  <a:schemeClr val="tx1">
                    <a:lumMod val="50000"/>
                    <a:lumOff val="50000"/>
                  </a:schemeClr>
                </a:solidFill>
              </a:rPr>
              <a:t>queue/$</a:t>
            </a:r>
            <a:r>
              <a:rPr lang="fr-FR" err="1">
                <a:solidFill>
                  <a:schemeClr val="tx1">
                    <a:lumMod val="50000"/>
                    <a:lumOff val="50000"/>
                  </a:schemeClr>
                </a:solidFill>
              </a:rPr>
              <a:t>DeadLetterQueue</a:t>
            </a:r>
            <a:endParaRPr lang="fr-FR">
              <a:solidFill>
                <a:schemeClr val="tx1">
                  <a:lumMod val="50000"/>
                  <a:lumOff val="50000"/>
                </a:schemeClr>
              </a:solidFill>
            </a:endParaRPr>
          </a:p>
        </p:txBody>
      </p:sp>
    </p:spTree>
    <p:extLst>
      <p:ext uri="{BB962C8B-B14F-4D97-AF65-F5344CB8AC3E}">
        <p14:creationId xmlns:p14="http://schemas.microsoft.com/office/powerpoint/2010/main" val="3068480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a:t>Setup</a:t>
            </a:r>
          </a:p>
        </p:txBody>
      </p:sp>
      <p:pic>
        <p:nvPicPr>
          <p:cNvPr id="5" name="Picture 4">
            <a:extLst>
              <a:ext uri="{FF2B5EF4-FFF2-40B4-BE49-F238E27FC236}">
                <a16:creationId xmlns:a16="http://schemas.microsoft.com/office/drawing/2014/main" id="{9D1FC390-F19B-48E7-9C12-E63D73A8888D}"/>
              </a:ext>
            </a:extLst>
          </p:cNvPr>
          <p:cNvPicPr>
            <a:picLocks noChangeAspect="1"/>
          </p:cNvPicPr>
          <p:nvPr/>
        </p:nvPicPr>
        <p:blipFill>
          <a:blip r:embed="rId2"/>
          <a:stretch>
            <a:fillRect/>
          </a:stretch>
        </p:blipFill>
        <p:spPr>
          <a:xfrm>
            <a:off x="838200" y="1496405"/>
            <a:ext cx="6063380" cy="1060306"/>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E83DC40F-EDFF-42AB-A31A-BC30BC8D2F5C}"/>
              </a:ext>
            </a:extLst>
          </p:cNvPr>
          <p:cNvPicPr>
            <a:picLocks noChangeAspect="1"/>
          </p:cNvPicPr>
          <p:nvPr/>
        </p:nvPicPr>
        <p:blipFill>
          <a:blip r:embed="rId3"/>
          <a:stretch>
            <a:fillRect/>
          </a:stretch>
        </p:blipFill>
        <p:spPr>
          <a:xfrm>
            <a:off x="838200" y="2713708"/>
            <a:ext cx="5257800" cy="381552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074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a:t>Setup</a:t>
            </a:r>
          </a:p>
        </p:txBody>
      </p:sp>
      <p:pic>
        <p:nvPicPr>
          <p:cNvPr id="8" name="Picture 7">
            <a:extLst>
              <a:ext uri="{FF2B5EF4-FFF2-40B4-BE49-F238E27FC236}">
                <a16:creationId xmlns:a16="http://schemas.microsoft.com/office/drawing/2014/main" id="{BFFE63BA-561F-4EA6-A52B-39DB55E57384}"/>
              </a:ext>
            </a:extLst>
          </p:cNvPr>
          <p:cNvPicPr>
            <a:picLocks noChangeAspect="1"/>
          </p:cNvPicPr>
          <p:nvPr/>
        </p:nvPicPr>
        <p:blipFill>
          <a:blip r:embed="rId2"/>
          <a:stretch>
            <a:fillRect/>
          </a:stretch>
        </p:blipFill>
        <p:spPr>
          <a:xfrm>
            <a:off x="838200" y="1496405"/>
            <a:ext cx="7429882" cy="524537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57155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a:t>Output</a:t>
            </a:r>
          </a:p>
        </p:txBody>
      </p:sp>
      <p:pic>
        <p:nvPicPr>
          <p:cNvPr id="5" name="Picture 4">
            <a:extLst>
              <a:ext uri="{FF2B5EF4-FFF2-40B4-BE49-F238E27FC236}">
                <a16:creationId xmlns:a16="http://schemas.microsoft.com/office/drawing/2014/main" id="{A453E878-3EF4-43DA-9600-FE743D9FB7DC}"/>
              </a:ext>
            </a:extLst>
          </p:cNvPr>
          <p:cNvPicPr>
            <a:picLocks noChangeAspect="1"/>
          </p:cNvPicPr>
          <p:nvPr/>
        </p:nvPicPr>
        <p:blipFill>
          <a:blip r:embed="rId2"/>
          <a:stretch>
            <a:fillRect/>
          </a:stretch>
        </p:blipFill>
        <p:spPr>
          <a:xfrm>
            <a:off x="838200" y="1315090"/>
            <a:ext cx="3930852" cy="1752690"/>
          </a:xfrm>
          <a:prstGeom prst="rect">
            <a:avLst/>
          </a:prstGeom>
        </p:spPr>
      </p:pic>
      <p:pic>
        <p:nvPicPr>
          <p:cNvPr id="6" name="Picture 5">
            <a:extLst>
              <a:ext uri="{FF2B5EF4-FFF2-40B4-BE49-F238E27FC236}">
                <a16:creationId xmlns:a16="http://schemas.microsoft.com/office/drawing/2014/main" id="{4891AE25-0587-4A59-A28C-AE908376C6ED}"/>
              </a:ext>
            </a:extLst>
          </p:cNvPr>
          <p:cNvPicPr>
            <a:picLocks noChangeAspect="1"/>
          </p:cNvPicPr>
          <p:nvPr/>
        </p:nvPicPr>
        <p:blipFill>
          <a:blip r:embed="rId3"/>
          <a:stretch>
            <a:fillRect/>
          </a:stretch>
        </p:blipFill>
        <p:spPr>
          <a:xfrm>
            <a:off x="2445599" y="2292949"/>
            <a:ext cx="8098812" cy="289377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6008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.NET</a:t>
            </a:r>
            <a:endParaRPr lang="en-CA" b="1"/>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Java</a:t>
            </a:r>
            <a:endParaRPr lang="en-CA" b="1"/>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Python</a:t>
            </a:r>
            <a:endParaRPr lang="en-CA" b="1"/>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NodeJS</a:t>
            </a:r>
            <a:endParaRPr lang="en-CA" b="1"/>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Ruby</a:t>
            </a:r>
            <a:endParaRPr lang="en-CA" b="1"/>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PHP</a:t>
            </a:r>
            <a:endParaRPr lang="en-CA" b="1"/>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328692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a:t>Senders only knows Topics</a:t>
            </a:r>
          </a:p>
          <a:p>
            <a:pPr marL="285750" indent="-285750">
              <a:buFont typeface="Arial" panose="020B0604020202020204" pitchFamily="34" charset="0"/>
              <a:buChar char="•"/>
            </a:pPr>
            <a:r>
              <a:rPr lang="en-CA" sz="2400"/>
              <a:t>Receivers only know about Subscriptions</a:t>
            </a:r>
          </a:p>
          <a:p>
            <a:pPr marL="285750" indent="-285750">
              <a:buFont typeface="Arial" panose="020B0604020202020204" pitchFamily="34" charset="0"/>
              <a:buChar char="•"/>
            </a:pPr>
            <a:r>
              <a:rPr lang="en-CA" sz="2400"/>
              <a:t>Subscriptions have Filters (rules) and Actions</a:t>
            </a:r>
          </a:p>
          <a:p>
            <a:pPr marL="285750" indent="-285750">
              <a:buFont typeface="Arial" panose="020B0604020202020204" pitchFamily="34" charset="0"/>
              <a:buChar char="•"/>
            </a:pPr>
            <a:r>
              <a:rPr lang="en-CA" sz="2400"/>
              <a:t>Rules evaluated using OR logic</a:t>
            </a:r>
          </a:p>
          <a:p>
            <a:pPr marL="285750" indent="-285750">
              <a:buFont typeface="Arial" panose="020B0604020202020204" pitchFamily="34" charset="0"/>
              <a:buChar char="•"/>
            </a:pPr>
            <a:endParaRPr lang="en-CA" sz="240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SQL</a:t>
            </a:r>
          </a:p>
          <a:p>
            <a:pPr algn="ctr"/>
            <a:r>
              <a:rPr lang="en-CA">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Boolean</a:t>
            </a:r>
          </a:p>
          <a:p>
            <a:pPr algn="ctr"/>
            <a:r>
              <a:rPr lang="en-CA">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Correlation</a:t>
            </a:r>
          </a:p>
          <a:p>
            <a:pPr algn="ctr"/>
            <a:r>
              <a:rPr lang="en-CA">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378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a:t>Correlation is faster than SQL</a:t>
            </a:r>
          </a:p>
          <a:p>
            <a:r>
              <a:rPr lang="en-CA"/>
              <a:t>No short-circuiting for SQL</a:t>
            </a:r>
          </a:p>
        </p:txBody>
      </p:sp>
    </p:spTree>
    <p:extLst>
      <p:ext uri="{BB962C8B-B14F-4D97-AF65-F5344CB8AC3E}">
        <p14:creationId xmlns:p14="http://schemas.microsoft.com/office/powerpoint/2010/main" val="1196135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56531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a:t>Sending a batch</a:t>
            </a:r>
          </a:p>
        </p:txBody>
      </p:sp>
      <p:pic>
        <p:nvPicPr>
          <p:cNvPr id="5" name="Picture 4">
            <a:extLst>
              <a:ext uri="{FF2B5EF4-FFF2-40B4-BE49-F238E27FC236}">
                <a16:creationId xmlns:a16="http://schemas.microsoft.com/office/drawing/2014/main" id="{ED958F6F-40F2-47CC-B6C6-CE6DB963FF88}"/>
              </a:ext>
            </a:extLst>
          </p:cNvPr>
          <p:cNvPicPr>
            <a:picLocks noChangeAspect="1"/>
          </p:cNvPicPr>
          <p:nvPr/>
        </p:nvPicPr>
        <p:blipFill>
          <a:blip r:embed="rId3"/>
          <a:stretch>
            <a:fillRect/>
          </a:stretch>
        </p:blipFill>
        <p:spPr>
          <a:xfrm>
            <a:off x="838200" y="1814880"/>
            <a:ext cx="3935980" cy="1598780"/>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F1F93335-1BEA-4B40-84C4-17B43C72A923}"/>
              </a:ext>
            </a:extLst>
          </p:cNvPr>
          <p:cNvPicPr>
            <a:picLocks noChangeAspect="1"/>
          </p:cNvPicPr>
          <p:nvPr/>
        </p:nvPicPr>
        <p:blipFill>
          <a:blip r:embed="rId4"/>
          <a:stretch>
            <a:fillRect/>
          </a:stretch>
        </p:blipFill>
        <p:spPr>
          <a:xfrm>
            <a:off x="5551967" y="1814880"/>
            <a:ext cx="3854686" cy="1470065"/>
          </a:xfrm>
          <a:prstGeom prst="rect">
            <a:avLst/>
          </a:prstGeom>
        </p:spPr>
        <p:style>
          <a:lnRef idx="0">
            <a:schemeClr val="accent3"/>
          </a:lnRef>
          <a:fillRef idx="3">
            <a:schemeClr val="accent3"/>
          </a:fillRef>
          <a:effectRef idx="3">
            <a:schemeClr val="accent3"/>
          </a:effectRef>
          <a:fontRef idx="minor">
            <a:schemeClr val="lt1"/>
          </a:fontRef>
        </p:style>
      </p:pic>
      <p:pic>
        <p:nvPicPr>
          <p:cNvPr id="8" name="Picture 7">
            <a:extLst>
              <a:ext uri="{FF2B5EF4-FFF2-40B4-BE49-F238E27FC236}">
                <a16:creationId xmlns:a16="http://schemas.microsoft.com/office/drawing/2014/main" id="{379C7549-1D5D-445E-BF7C-18E7C36419A6}"/>
              </a:ext>
            </a:extLst>
          </p:cNvPr>
          <p:cNvPicPr>
            <a:picLocks noChangeAspect="1"/>
          </p:cNvPicPr>
          <p:nvPr/>
        </p:nvPicPr>
        <p:blipFill>
          <a:blip r:embed="rId5"/>
          <a:stretch>
            <a:fillRect/>
          </a:stretch>
        </p:blipFill>
        <p:spPr>
          <a:xfrm>
            <a:off x="838200" y="3573055"/>
            <a:ext cx="8630094" cy="1708238"/>
          </a:xfrm>
          <a:prstGeom prst="rect">
            <a:avLst/>
          </a:prstGeom>
        </p:spPr>
      </p:pic>
    </p:spTree>
    <p:extLst>
      <p:ext uri="{BB962C8B-B14F-4D97-AF65-F5344CB8AC3E}">
        <p14:creationId xmlns:p14="http://schemas.microsoft.com/office/powerpoint/2010/main" val="306105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a:t>Sending larger messages or batches?</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2" y="2232837"/>
            <a:ext cx="6417588" cy="3539430"/>
          </a:xfrm>
          <a:prstGeom prst="rect">
            <a:avLst/>
          </a:prstGeom>
          <a:noFill/>
        </p:spPr>
        <p:txBody>
          <a:bodyPr wrap="square" rtlCol="0">
            <a:spAutoFit/>
          </a:bodyPr>
          <a:lstStyle/>
          <a:p>
            <a:r>
              <a:rPr lang="en-CA" sz="3200">
                <a:solidFill>
                  <a:schemeClr val="tx1">
                    <a:lumMod val="50000"/>
                    <a:lumOff val="50000"/>
                  </a:schemeClr>
                </a:solidFill>
              </a:rPr>
              <a:t>Consider</a:t>
            </a:r>
          </a:p>
          <a:p>
            <a:endParaRPr lang="en-CA" sz="3200">
              <a:solidFill>
                <a:schemeClr val="tx1">
                  <a:lumMod val="50000"/>
                  <a:lumOff val="50000"/>
                </a:schemeClr>
              </a:solidFill>
            </a:endParaRPr>
          </a:p>
          <a:p>
            <a:pPr marL="457200" indent="-457200">
              <a:buFont typeface="Arial" panose="020B0604020202020204" pitchFamily="34" charset="0"/>
              <a:buChar char="•"/>
            </a:pPr>
            <a:r>
              <a:rPr lang="en-CA" sz="3200">
                <a:solidFill>
                  <a:schemeClr val="tx1">
                    <a:lumMod val="50000"/>
                    <a:lumOff val="50000"/>
                  </a:schemeClr>
                </a:solidFill>
              </a:rPr>
              <a:t>Upgrade to </a:t>
            </a:r>
            <a:r>
              <a:rPr lang="en-CA" sz="3200"/>
              <a:t>Premium Tier</a:t>
            </a:r>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ServiceBus.AttachmentPlugin</a:t>
            </a:r>
            <a:endParaRPr lang="en-CA" sz="3200"/>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ServiceBus.CompressionPlugin</a:t>
            </a:r>
            <a:endParaRPr lang="en-CA" sz="320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698" y="4249151"/>
            <a:ext cx="397041" cy="39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uget icon">
            <a:extLst>
              <a:ext uri="{FF2B5EF4-FFF2-40B4-BE49-F238E27FC236}">
                <a16:creationId xmlns:a16="http://schemas.microsoft.com/office/drawing/2014/main" id="{3B92AB16-5D15-4025-AC9C-749D15AF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155" y="5202379"/>
            <a:ext cx="397041" cy="3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597099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Individual sends</a:t>
            </a:r>
          </a:p>
        </p:txBody>
      </p:sp>
      <p:pic>
        <p:nvPicPr>
          <p:cNvPr id="6" name="Picture 5">
            <a:extLst>
              <a:ext uri="{FF2B5EF4-FFF2-40B4-BE49-F238E27FC236}">
                <a16:creationId xmlns:a16="http://schemas.microsoft.com/office/drawing/2014/main" id="{ED9F3F58-76A4-4C64-B389-30A9838E4969}"/>
              </a:ext>
            </a:extLst>
          </p:cNvPr>
          <p:cNvPicPr>
            <a:picLocks noChangeAspect="1"/>
          </p:cNvPicPr>
          <p:nvPr/>
        </p:nvPicPr>
        <p:blipFill>
          <a:blip r:embed="rId2"/>
          <a:stretch>
            <a:fillRect/>
          </a:stretch>
        </p:blipFill>
        <p:spPr>
          <a:xfrm>
            <a:off x="838200" y="1842995"/>
            <a:ext cx="6949698" cy="2444695"/>
          </a:xfrm>
          <a:prstGeom prst="rect">
            <a:avLst/>
          </a:prstGeom>
        </p:spPr>
        <p:style>
          <a:lnRef idx="0">
            <a:schemeClr val="accent3"/>
          </a:lnRef>
          <a:fillRef idx="3">
            <a:schemeClr val="accent3"/>
          </a:fillRef>
          <a:effectRef idx="3">
            <a:schemeClr val="accent3"/>
          </a:effectRef>
          <a:fontRef idx="minor">
            <a:schemeClr val="lt1"/>
          </a:fontRef>
        </p:style>
      </p:pic>
      <p:pic>
        <p:nvPicPr>
          <p:cNvPr id="8" name="Picture 7">
            <a:extLst>
              <a:ext uri="{FF2B5EF4-FFF2-40B4-BE49-F238E27FC236}">
                <a16:creationId xmlns:a16="http://schemas.microsoft.com/office/drawing/2014/main" id="{393695DA-C36D-4C14-841F-83904796EF29}"/>
              </a:ext>
            </a:extLst>
          </p:cNvPr>
          <p:cNvPicPr>
            <a:picLocks noChangeAspect="1"/>
          </p:cNvPicPr>
          <p:nvPr/>
        </p:nvPicPr>
        <p:blipFill>
          <a:blip r:embed="rId3"/>
          <a:stretch>
            <a:fillRect/>
          </a:stretch>
        </p:blipFill>
        <p:spPr>
          <a:xfrm>
            <a:off x="838200" y="4655150"/>
            <a:ext cx="8712648" cy="1485976"/>
          </a:xfrm>
          <a:prstGeom prst="rect">
            <a:avLst/>
          </a:prstGeom>
        </p:spPr>
      </p:pic>
    </p:spTree>
    <p:extLst>
      <p:ext uri="{BB962C8B-B14F-4D97-AF65-F5344CB8AC3E}">
        <p14:creationId xmlns:p14="http://schemas.microsoft.com/office/powerpoint/2010/main" val="3444251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100 limit</a:t>
            </a:r>
          </a:p>
        </p:txBody>
      </p:sp>
      <p:pic>
        <p:nvPicPr>
          <p:cNvPr id="2" name="Picture 1">
            <a:extLst>
              <a:ext uri="{FF2B5EF4-FFF2-40B4-BE49-F238E27FC236}">
                <a16:creationId xmlns:a16="http://schemas.microsoft.com/office/drawing/2014/main" id="{7167821B-F364-46CC-B0DA-71F71D840B8F}"/>
              </a:ext>
            </a:extLst>
          </p:cNvPr>
          <p:cNvPicPr>
            <a:picLocks noChangeAspect="1"/>
          </p:cNvPicPr>
          <p:nvPr/>
        </p:nvPicPr>
        <p:blipFill>
          <a:blip r:embed="rId2"/>
          <a:stretch>
            <a:fillRect/>
          </a:stretch>
        </p:blipFill>
        <p:spPr>
          <a:xfrm>
            <a:off x="838200" y="1842994"/>
            <a:ext cx="6876570" cy="2602953"/>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F8A4289A-B6AE-40C4-B7B7-7854BBAB2809}"/>
              </a:ext>
            </a:extLst>
          </p:cNvPr>
          <p:cNvPicPr>
            <a:picLocks noChangeAspect="1"/>
          </p:cNvPicPr>
          <p:nvPr/>
        </p:nvPicPr>
        <p:blipFill>
          <a:blip r:embed="rId3"/>
          <a:stretch>
            <a:fillRect/>
          </a:stretch>
        </p:blipFill>
        <p:spPr>
          <a:xfrm>
            <a:off x="838200" y="4655150"/>
            <a:ext cx="8630094" cy="1079555"/>
          </a:xfrm>
          <a:prstGeom prst="rect">
            <a:avLst/>
          </a:prstGeom>
        </p:spPr>
      </p:pic>
    </p:spTree>
    <p:extLst>
      <p:ext uri="{BB962C8B-B14F-4D97-AF65-F5344CB8AC3E}">
        <p14:creationId xmlns:p14="http://schemas.microsoft.com/office/powerpoint/2010/main" val="317158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80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Atomic sends with a batch</a:t>
            </a:r>
          </a:p>
        </p:txBody>
      </p:sp>
      <p:pic>
        <p:nvPicPr>
          <p:cNvPr id="5" name="Picture 4">
            <a:extLst>
              <a:ext uri="{FF2B5EF4-FFF2-40B4-BE49-F238E27FC236}">
                <a16:creationId xmlns:a16="http://schemas.microsoft.com/office/drawing/2014/main" id="{C4BD1F7E-6F1D-4845-9D93-AD5958C2752E}"/>
              </a:ext>
            </a:extLst>
          </p:cNvPr>
          <p:cNvPicPr>
            <a:picLocks noChangeAspect="1"/>
          </p:cNvPicPr>
          <p:nvPr/>
        </p:nvPicPr>
        <p:blipFill>
          <a:blip r:embed="rId2"/>
          <a:stretch>
            <a:fillRect/>
          </a:stretch>
        </p:blipFill>
        <p:spPr>
          <a:xfrm>
            <a:off x="838200" y="4655150"/>
            <a:ext cx="8630094" cy="1079555"/>
          </a:xfrm>
          <a:prstGeom prst="rect">
            <a:avLst/>
          </a:prstGeom>
        </p:spPr>
      </p:pic>
      <p:pic>
        <p:nvPicPr>
          <p:cNvPr id="10" name="Picture 9">
            <a:extLst>
              <a:ext uri="{FF2B5EF4-FFF2-40B4-BE49-F238E27FC236}">
                <a16:creationId xmlns:a16="http://schemas.microsoft.com/office/drawing/2014/main" id="{2A20AC81-23D3-4D75-A9A7-3FFB7D4CDBC4}"/>
              </a:ext>
            </a:extLst>
          </p:cNvPr>
          <p:cNvPicPr>
            <a:picLocks noChangeAspect="1"/>
          </p:cNvPicPr>
          <p:nvPr/>
        </p:nvPicPr>
        <p:blipFill>
          <a:blip r:embed="rId3"/>
          <a:stretch>
            <a:fillRect/>
          </a:stretch>
        </p:blipFill>
        <p:spPr>
          <a:xfrm>
            <a:off x="838200" y="1690687"/>
            <a:ext cx="6976462" cy="279820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875136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p:txBody>
          <a:bodyPr/>
          <a:lstStyle/>
          <a:p>
            <a:r>
              <a:rPr lang="en-CA"/>
              <a:t>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66700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6F920-3C96-4665-A22A-941D15B75221}"/>
              </a:ext>
            </a:extLst>
          </p:cNvPr>
          <p:cNvPicPr>
            <a:picLocks noChangeAspect="1"/>
          </p:cNvPicPr>
          <p:nvPr/>
        </p:nvPicPr>
        <p:blipFill>
          <a:blip r:embed="rId2"/>
          <a:stretch>
            <a:fillRect/>
          </a:stretch>
        </p:blipFill>
        <p:spPr>
          <a:xfrm>
            <a:off x="838200" y="461142"/>
            <a:ext cx="7940254" cy="3134986"/>
          </a:xfrm>
          <a:prstGeom prst="rect">
            <a:avLst/>
          </a:prstGeom>
        </p:spPr>
        <p:style>
          <a:lnRef idx="0">
            <a:schemeClr val="accent3"/>
          </a:lnRef>
          <a:fillRef idx="3">
            <a:schemeClr val="accent3"/>
          </a:fillRef>
          <a:effectRef idx="3">
            <a:schemeClr val="accent3"/>
          </a:effectRef>
          <a:fontRef idx="minor">
            <a:schemeClr val="lt1"/>
          </a:fontRef>
        </p:style>
      </p:pic>
      <p:pic>
        <p:nvPicPr>
          <p:cNvPr id="3" name="Picture 2">
            <a:extLst>
              <a:ext uri="{FF2B5EF4-FFF2-40B4-BE49-F238E27FC236}">
                <a16:creationId xmlns:a16="http://schemas.microsoft.com/office/drawing/2014/main" id="{91F5ABEE-5AC8-4EE0-9F26-5860BD6B418E}"/>
              </a:ext>
            </a:extLst>
          </p:cNvPr>
          <p:cNvPicPr>
            <a:picLocks noChangeAspect="1"/>
          </p:cNvPicPr>
          <p:nvPr/>
        </p:nvPicPr>
        <p:blipFill>
          <a:blip r:embed="rId3"/>
          <a:stretch>
            <a:fillRect/>
          </a:stretch>
        </p:blipFill>
        <p:spPr>
          <a:xfrm>
            <a:off x="838200" y="3784633"/>
            <a:ext cx="8611043" cy="2800494"/>
          </a:xfrm>
          <a:prstGeom prst="rect">
            <a:avLst/>
          </a:prstGeom>
        </p:spPr>
      </p:pic>
    </p:spTree>
    <p:extLst>
      <p:ext uri="{BB962C8B-B14F-4D97-AF65-F5344CB8AC3E}">
        <p14:creationId xmlns:p14="http://schemas.microsoft.com/office/powerpoint/2010/main" val="1991580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a:t>When things go wrong</a:t>
            </a:r>
          </a:p>
        </p:txBody>
      </p:sp>
      <p:pic>
        <p:nvPicPr>
          <p:cNvPr id="5" name="Picture 4">
            <a:extLst>
              <a:ext uri="{FF2B5EF4-FFF2-40B4-BE49-F238E27FC236}">
                <a16:creationId xmlns:a16="http://schemas.microsoft.com/office/drawing/2014/main" id="{5BAB5DCD-E3B1-4C9C-AC78-7400BB59BC87}"/>
              </a:ext>
            </a:extLst>
          </p:cNvPr>
          <p:cNvPicPr>
            <a:picLocks noChangeAspect="1"/>
          </p:cNvPicPr>
          <p:nvPr/>
        </p:nvPicPr>
        <p:blipFill>
          <a:blip r:embed="rId2"/>
          <a:stretch>
            <a:fillRect/>
          </a:stretch>
        </p:blipFill>
        <p:spPr>
          <a:xfrm>
            <a:off x="838200" y="1334318"/>
            <a:ext cx="8690469" cy="2031289"/>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3541C992-D15F-4227-93A7-51A11BFA82A3}"/>
              </a:ext>
            </a:extLst>
          </p:cNvPr>
          <p:cNvPicPr>
            <a:picLocks noChangeAspect="1"/>
          </p:cNvPicPr>
          <p:nvPr/>
        </p:nvPicPr>
        <p:blipFill>
          <a:blip r:embed="rId3"/>
          <a:stretch>
            <a:fillRect/>
          </a:stretch>
        </p:blipFill>
        <p:spPr>
          <a:xfrm>
            <a:off x="838200" y="3711432"/>
            <a:ext cx="8560240" cy="2781443"/>
          </a:xfrm>
          <a:prstGeom prst="rect">
            <a:avLst/>
          </a:prstGeom>
        </p:spPr>
      </p:pic>
    </p:spTree>
    <p:extLst>
      <p:ext uri="{BB962C8B-B14F-4D97-AF65-F5344CB8AC3E}">
        <p14:creationId xmlns:p14="http://schemas.microsoft.com/office/powerpoint/2010/main" val="3610532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a:t>queue/$Transfer/$</a:t>
            </a:r>
            <a:r>
              <a:rPr lang="en-CA" err="1"/>
              <a:t>DeadLetterQueue</a:t>
            </a:r>
            <a:endParaRPr lang="en-CA"/>
          </a:p>
        </p:txBody>
      </p:sp>
    </p:spTree>
    <p:extLst>
      <p:ext uri="{BB962C8B-B14F-4D97-AF65-F5344CB8AC3E}">
        <p14:creationId xmlns:p14="http://schemas.microsoft.com/office/powerpoint/2010/main" val="210658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B3B572-B9F2-42E3-9CDD-C73869D65DDF}"/>
              </a:ext>
            </a:extLst>
          </p:cNvPr>
          <p:cNvPicPr>
            <a:picLocks noChangeAspect="1"/>
          </p:cNvPicPr>
          <p:nvPr/>
        </p:nvPicPr>
        <p:blipFill>
          <a:blip r:embed="rId2"/>
          <a:stretch>
            <a:fillRect/>
          </a:stretch>
        </p:blipFill>
        <p:spPr>
          <a:xfrm>
            <a:off x="838200" y="1360783"/>
            <a:ext cx="7861388" cy="3535044"/>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0CC361FF-E5BF-4172-9E1D-658C15925C33}"/>
              </a:ext>
            </a:extLst>
          </p:cNvPr>
          <p:cNvPicPr>
            <a:picLocks noChangeAspect="1"/>
          </p:cNvPicPr>
          <p:nvPr/>
        </p:nvPicPr>
        <p:blipFill>
          <a:blip r:embed="rId3"/>
          <a:stretch>
            <a:fillRect/>
          </a:stretch>
        </p:blipFill>
        <p:spPr>
          <a:xfrm>
            <a:off x="838200" y="5222985"/>
            <a:ext cx="5234390" cy="111633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859521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C8BFF3-71C5-4E2E-8D56-01D197BC1542}"/>
              </a:ext>
            </a:extLst>
          </p:cNvPr>
          <p:cNvPicPr>
            <a:picLocks noChangeAspect="1"/>
          </p:cNvPicPr>
          <p:nvPr/>
        </p:nvPicPr>
        <p:blipFill>
          <a:blip r:embed="rId2"/>
          <a:stretch>
            <a:fillRect/>
          </a:stretch>
        </p:blipFill>
        <p:spPr>
          <a:xfrm>
            <a:off x="2017316" y="1428647"/>
            <a:ext cx="8649145" cy="4000706"/>
          </a:xfrm>
          <a:prstGeom prst="rect">
            <a:avLst/>
          </a:prstGeom>
        </p:spPr>
      </p:pic>
    </p:spTree>
    <p:extLst>
      <p:ext uri="{BB962C8B-B14F-4D97-AF65-F5344CB8AC3E}">
        <p14:creationId xmlns:p14="http://schemas.microsoft.com/office/powerpoint/2010/main" val="1831000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035563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FAED6-C7EF-424C-923E-B0E0B7D338DA}"/>
              </a:ext>
            </a:extLst>
          </p:cNvPr>
          <p:cNvPicPr>
            <a:picLocks noChangeAspect="1"/>
          </p:cNvPicPr>
          <p:nvPr/>
        </p:nvPicPr>
        <p:blipFill>
          <a:blip r:embed="rId2"/>
          <a:stretch>
            <a:fillRect/>
          </a:stretch>
        </p:blipFill>
        <p:spPr>
          <a:xfrm>
            <a:off x="838200" y="315246"/>
            <a:ext cx="7798035" cy="2193919"/>
          </a:xfrm>
          <a:prstGeom prst="rect">
            <a:avLst/>
          </a:prstGeom>
        </p:spPr>
        <p:style>
          <a:lnRef idx="0">
            <a:schemeClr val="accent3"/>
          </a:lnRef>
          <a:fillRef idx="3">
            <a:schemeClr val="accent3"/>
          </a:fillRef>
          <a:effectRef idx="3">
            <a:schemeClr val="accent3"/>
          </a:effectRef>
          <a:fontRef idx="minor">
            <a:schemeClr val="lt1"/>
          </a:fontRef>
        </p:style>
      </p:pic>
      <p:pic>
        <p:nvPicPr>
          <p:cNvPr id="4" name="Picture 3">
            <a:extLst>
              <a:ext uri="{FF2B5EF4-FFF2-40B4-BE49-F238E27FC236}">
                <a16:creationId xmlns:a16="http://schemas.microsoft.com/office/drawing/2014/main" id="{46DF74C8-D487-4655-813C-2F632856D1A0}"/>
              </a:ext>
            </a:extLst>
          </p:cNvPr>
          <p:cNvPicPr>
            <a:picLocks noChangeAspect="1"/>
          </p:cNvPicPr>
          <p:nvPr/>
        </p:nvPicPr>
        <p:blipFill>
          <a:blip r:embed="rId3"/>
          <a:stretch>
            <a:fillRect/>
          </a:stretch>
        </p:blipFill>
        <p:spPr>
          <a:xfrm>
            <a:off x="838200" y="2834728"/>
            <a:ext cx="7291508" cy="356580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57608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977B5E-47CE-4095-9D47-CBBA117516A6}"/>
              </a:ext>
            </a:extLst>
          </p:cNvPr>
          <p:cNvPicPr>
            <a:picLocks noChangeAspect="1"/>
          </p:cNvPicPr>
          <p:nvPr/>
        </p:nvPicPr>
        <p:blipFill>
          <a:blip r:embed="rId2"/>
          <a:stretch>
            <a:fillRect/>
          </a:stretch>
        </p:blipFill>
        <p:spPr>
          <a:xfrm>
            <a:off x="1812705" y="2330393"/>
            <a:ext cx="8566590" cy="2197213"/>
          </a:xfrm>
          <a:prstGeom prst="rect">
            <a:avLst/>
          </a:prstGeom>
        </p:spPr>
      </p:pic>
    </p:spTree>
    <p:extLst>
      <p:ext uri="{BB962C8B-B14F-4D97-AF65-F5344CB8AC3E}">
        <p14:creationId xmlns:p14="http://schemas.microsoft.com/office/powerpoint/2010/main" val="4004488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8F997-AB14-42E0-8E39-BDD3644ECA23}"/>
              </a:ext>
            </a:extLst>
          </p:cNvPr>
          <p:cNvPicPr>
            <a:picLocks noChangeAspect="1"/>
          </p:cNvPicPr>
          <p:nvPr/>
        </p:nvPicPr>
        <p:blipFill>
          <a:blip r:embed="rId3"/>
          <a:stretch>
            <a:fillRect/>
          </a:stretch>
        </p:blipFill>
        <p:spPr>
          <a:xfrm>
            <a:off x="0" y="1268429"/>
            <a:ext cx="12192000" cy="4321142"/>
          </a:xfrm>
          <a:prstGeom prst="rect">
            <a:avLst/>
          </a:prstGeom>
        </p:spPr>
      </p:pic>
    </p:spTree>
    <p:extLst>
      <p:ext uri="{BB962C8B-B14F-4D97-AF65-F5344CB8AC3E}">
        <p14:creationId xmlns:p14="http://schemas.microsoft.com/office/powerpoint/2010/main" val="1661799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35287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023729-DC21-4B79-8AEB-4177AC413CB8}"/>
              </a:ext>
            </a:extLst>
          </p:cNvPr>
          <p:cNvPicPr>
            <a:picLocks noChangeAspect="1"/>
          </p:cNvPicPr>
          <p:nvPr/>
        </p:nvPicPr>
        <p:blipFill>
          <a:blip r:embed="rId2"/>
          <a:stretch>
            <a:fillRect/>
          </a:stretch>
        </p:blipFill>
        <p:spPr>
          <a:xfrm>
            <a:off x="838199" y="366063"/>
            <a:ext cx="6960495" cy="1508842"/>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E75CCF1B-A863-4F8D-B784-096FCCD97169}"/>
              </a:ext>
            </a:extLst>
          </p:cNvPr>
          <p:cNvPicPr>
            <a:picLocks noChangeAspect="1"/>
          </p:cNvPicPr>
          <p:nvPr/>
        </p:nvPicPr>
        <p:blipFill>
          <a:blip r:embed="rId3"/>
          <a:stretch>
            <a:fillRect/>
          </a:stretch>
        </p:blipFill>
        <p:spPr>
          <a:xfrm>
            <a:off x="838198" y="2274384"/>
            <a:ext cx="7345297" cy="3796557"/>
          </a:xfrm>
          <a:prstGeom prst="rect">
            <a:avLst/>
          </a:prstGeom>
        </p:spPr>
        <p:style>
          <a:lnRef idx="0">
            <a:schemeClr val="accent3"/>
          </a:lnRef>
          <a:fillRef idx="3">
            <a:schemeClr val="accent3"/>
          </a:fillRef>
          <a:effectRef idx="3">
            <a:schemeClr val="accent3"/>
          </a:effectRef>
          <a:fontRef idx="minor">
            <a:schemeClr val="lt1"/>
          </a:fontRef>
        </p:style>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264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0482C-526D-4652-AE9D-250DE204FA3D}"/>
              </a:ext>
            </a:extLst>
          </p:cNvPr>
          <p:cNvPicPr>
            <a:picLocks noChangeAspect="1"/>
          </p:cNvPicPr>
          <p:nvPr/>
        </p:nvPicPr>
        <p:blipFill>
          <a:blip r:embed="rId2"/>
          <a:stretch>
            <a:fillRect/>
          </a:stretch>
        </p:blipFill>
        <p:spPr>
          <a:xfrm>
            <a:off x="838199" y="1893039"/>
            <a:ext cx="10749629" cy="270201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95112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101FBE-A1D1-47CC-A003-7CE4787A615C}"/>
              </a:ext>
            </a:extLst>
          </p:cNvPr>
          <p:cNvPicPr>
            <a:picLocks noChangeAspect="1"/>
          </p:cNvPicPr>
          <p:nvPr/>
        </p:nvPicPr>
        <p:blipFill>
          <a:blip r:embed="rId2"/>
          <a:stretch>
            <a:fillRect/>
          </a:stretch>
        </p:blipFill>
        <p:spPr>
          <a:xfrm>
            <a:off x="1800004" y="2184336"/>
            <a:ext cx="8591992" cy="2489328"/>
          </a:xfrm>
          <a:prstGeom prst="rect">
            <a:avLst/>
          </a:prstGeom>
        </p:spPr>
      </p:pic>
    </p:spTree>
    <p:extLst>
      <p:ext uri="{BB962C8B-B14F-4D97-AF65-F5344CB8AC3E}">
        <p14:creationId xmlns:p14="http://schemas.microsoft.com/office/powerpoint/2010/main" val="2291445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a:solidFill>
                  <a:schemeClr val="tx1">
                    <a:lumMod val="50000"/>
                    <a:lumOff val="50000"/>
                  </a:schemeClr>
                </a:solidFill>
              </a:rPr>
              <a:t>An opaque </a:t>
            </a:r>
            <a:r>
              <a:rPr lang="en-CA"/>
              <a:t>binary object that can hold data of the size of one message</a:t>
            </a:r>
            <a:r>
              <a:rPr lang="en-CA">
                <a:solidFill>
                  <a:schemeClr val="tx1">
                    <a:lumMod val="50000"/>
                    <a:lumOff val="50000"/>
                  </a:schemeClr>
                </a:solidFill>
              </a:rPr>
              <a:t>.</a:t>
            </a:r>
          </a:p>
          <a:p>
            <a:r>
              <a:rPr lang="en-CA">
                <a:solidFill>
                  <a:schemeClr val="tx1">
                    <a:lumMod val="50000"/>
                    <a:lumOff val="50000"/>
                  </a:schemeClr>
                </a:solidFill>
              </a:rPr>
              <a:t>Session state </a:t>
            </a:r>
            <a:r>
              <a:rPr lang="en-CA"/>
              <a:t>remains as long as it is not cleared up </a:t>
            </a:r>
            <a:r>
              <a:rPr lang="en-CA">
                <a:solidFill>
                  <a:schemeClr val="tx1">
                    <a:lumMod val="50000"/>
                    <a:lumOff val="50000"/>
                  </a:schemeClr>
                </a:solidFill>
              </a:rPr>
              <a:t>(returning null), </a:t>
            </a:r>
            <a:r>
              <a:rPr lang="en-CA"/>
              <a:t>even if all messages in a session are consumed</a:t>
            </a:r>
            <a:r>
              <a:rPr lang="en-CA">
                <a:solidFill>
                  <a:schemeClr val="tx1">
                    <a:lumMod val="50000"/>
                    <a:lumOff val="50000"/>
                  </a:schemeClr>
                </a:solidFill>
              </a:rPr>
              <a:t>.</a:t>
            </a:r>
          </a:p>
        </p:txBody>
      </p:sp>
    </p:spTree>
    <p:extLst>
      <p:ext uri="{BB962C8B-B14F-4D97-AF65-F5344CB8AC3E}">
        <p14:creationId xmlns:p14="http://schemas.microsoft.com/office/powerpoint/2010/main" val="1973698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96941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7507154-53AC-4A7D-AAA0-DF91988B042B}"/>
              </a:ext>
            </a:extLst>
          </p:cNvPr>
          <p:cNvGrpSpPr/>
          <p:nvPr/>
        </p:nvGrpSpPr>
        <p:grpSpPr>
          <a:xfrm>
            <a:off x="141987" y="1291536"/>
            <a:ext cx="11402593" cy="3839347"/>
            <a:chOff x="141987" y="1291536"/>
            <a:chExt cx="11402593" cy="3839347"/>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a:solidFill>
                    <a:schemeClr val="bg1">
                      <a:lumMod val="50000"/>
                    </a:schemeClr>
                  </a:solidFill>
                </a:rPr>
                <a:t>2</a:t>
              </a:r>
              <a:endParaRPr lang="en-CA" b="1">
                <a:solidFill>
                  <a:schemeClr val="bg1">
                    <a:lumMod val="50000"/>
                  </a:schemeClr>
                </a:solidFill>
              </a:endParaRPr>
            </a:p>
          </p:txBody>
        </p:sp>
      </p:gr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5362"/>
                                        </p:tgtEl>
                                      </p:cBhvr>
                                    </p:animEffect>
                                    <p:set>
                                      <p:cBhvr>
                                        <p:cTn id="18" dur="1" fill="hold">
                                          <p:stCondLst>
                                            <p:cond delay="499"/>
                                          </p:stCondLst>
                                        </p:cTn>
                                        <p:tgtEl>
                                          <p:spTgt spid="15362"/>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9AEDE-ACEB-4D3B-A3EC-B66C5A45913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899B9F92-0C0C-4B41-9929-F87234ABE7CE}"/>
              </a:ext>
            </a:extLst>
          </p:cNvPr>
          <p:cNvPicPr>
            <a:picLocks noChangeAspect="1"/>
          </p:cNvPicPr>
          <p:nvPr/>
        </p:nvPicPr>
        <p:blipFill>
          <a:blip r:embed="rId2"/>
          <a:stretch>
            <a:fillRect/>
          </a:stretch>
        </p:blipFill>
        <p:spPr>
          <a:xfrm>
            <a:off x="838200" y="1840063"/>
            <a:ext cx="7305326" cy="1325563"/>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378B6245-89BC-4559-8E3A-FB2280630CF4}"/>
              </a:ext>
            </a:extLst>
          </p:cNvPr>
          <p:cNvPicPr>
            <a:picLocks noChangeAspect="1"/>
          </p:cNvPicPr>
          <p:nvPr/>
        </p:nvPicPr>
        <p:blipFill>
          <a:blip r:embed="rId3"/>
          <a:stretch>
            <a:fillRect/>
          </a:stretch>
        </p:blipFill>
        <p:spPr>
          <a:xfrm>
            <a:off x="838200" y="3428999"/>
            <a:ext cx="7122459" cy="274015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84601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21C192-9295-4875-9407-EF37EAD86591}"/>
              </a:ext>
            </a:extLst>
          </p:cNvPr>
          <p:cNvPicPr>
            <a:picLocks noChangeAspect="1"/>
          </p:cNvPicPr>
          <p:nvPr/>
        </p:nvPicPr>
        <p:blipFill>
          <a:blip r:embed="rId2"/>
          <a:stretch>
            <a:fillRect/>
          </a:stretch>
        </p:blipFill>
        <p:spPr>
          <a:xfrm>
            <a:off x="1812705" y="2352619"/>
            <a:ext cx="8566590" cy="2152761"/>
          </a:xfrm>
          <a:prstGeom prst="rect">
            <a:avLst/>
          </a:prstGeom>
        </p:spPr>
      </p:pic>
    </p:spTree>
    <p:extLst>
      <p:ext uri="{BB962C8B-B14F-4D97-AF65-F5344CB8AC3E}">
        <p14:creationId xmlns:p14="http://schemas.microsoft.com/office/powerpoint/2010/main" val="2623389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a:t>Plugins</a:t>
            </a:r>
          </a:p>
        </p:txBody>
      </p:sp>
    </p:spTree>
    <p:extLst>
      <p:ext uri="{BB962C8B-B14F-4D97-AF65-F5344CB8AC3E}">
        <p14:creationId xmlns:p14="http://schemas.microsoft.com/office/powerpoint/2010/main" val="2850071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444BBB-DE92-4797-A39B-C9F46DF8F4FF}"/>
              </a:ext>
            </a:extLst>
          </p:cNvPr>
          <p:cNvPicPr>
            <a:picLocks noChangeAspect="1"/>
          </p:cNvPicPr>
          <p:nvPr/>
        </p:nvPicPr>
        <p:blipFill>
          <a:blip r:embed="rId2"/>
          <a:stretch>
            <a:fillRect/>
          </a:stretch>
        </p:blipFill>
        <p:spPr>
          <a:xfrm>
            <a:off x="838199" y="300489"/>
            <a:ext cx="8620845" cy="5256831"/>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2E51DA81-63DF-416A-B734-8BAF3B3451CB}"/>
              </a:ext>
            </a:extLst>
          </p:cNvPr>
          <p:cNvPicPr>
            <a:picLocks noChangeAspect="1"/>
          </p:cNvPicPr>
          <p:nvPr/>
        </p:nvPicPr>
        <p:blipFill>
          <a:blip r:embed="rId3"/>
          <a:stretch>
            <a:fillRect/>
          </a:stretch>
        </p:blipFill>
        <p:spPr>
          <a:xfrm>
            <a:off x="838200" y="5813148"/>
            <a:ext cx="7075596" cy="5799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3202566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06AB63-592E-4036-9C88-C8A7D6C43D09}"/>
              </a:ext>
            </a:extLst>
          </p:cNvPr>
          <p:cNvPicPr>
            <a:picLocks noChangeAspect="1"/>
          </p:cNvPicPr>
          <p:nvPr/>
        </p:nvPicPr>
        <p:blipFill>
          <a:blip r:embed="rId2"/>
          <a:stretch>
            <a:fillRect/>
          </a:stretch>
        </p:blipFill>
        <p:spPr>
          <a:xfrm>
            <a:off x="1787303" y="2746340"/>
            <a:ext cx="8617393" cy="1365320"/>
          </a:xfrm>
          <a:prstGeom prst="rect">
            <a:avLst/>
          </a:prstGeom>
        </p:spPr>
      </p:pic>
    </p:spTree>
    <p:extLst>
      <p:ext uri="{BB962C8B-B14F-4D97-AF65-F5344CB8AC3E}">
        <p14:creationId xmlns:p14="http://schemas.microsoft.com/office/powerpoint/2010/main" val="14720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err="1"/>
              <a:t>az</a:t>
            </a:r>
            <a:r>
              <a:rPr lang="en-CA"/>
              <a:t> </a:t>
            </a:r>
            <a:r>
              <a:rPr lang="en-CA" err="1"/>
              <a:t>servicebus</a:t>
            </a:r>
            <a:r>
              <a:rPr lang="en-CA"/>
              <a:t> --help</a:t>
            </a:r>
          </a:p>
          <a:p>
            <a:r>
              <a:rPr lang="en-CA">
                <a:hlinkClick r:id="rId2"/>
              </a:rPr>
              <a:t>https://docs.microsoft.com/en-us/cli/azure/servicebus</a:t>
            </a:r>
            <a:endParaRPr lang="en-CA"/>
          </a:p>
        </p:txBody>
      </p:sp>
    </p:spTree>
    <p:extLst>
      <p:ext uri="{BB962C8B-B14F-4D97-AF65-F5344CB8AC3E}">
        <p14:creationId xmlns:p14="http://schemas.microsoft.com/office/powerpoint/2010/main" val="2147213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err="1"/>
              <a:t>Perofmance</a:t>
            </a:r>
            <a:endParaRPr lang="en-CA"/>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631459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a:t>Premium vs Standard</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710820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r>
              <a:rPr lang="en-CA"/>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lstStyle/>
          <a:p>
            <a:r>
              <a:rPr lang="en-CA"/>
              <a:t>1MB message size</a:t>
            </a:r>
          </a:p>
          <a:p>
            <a:r>
              <a:rPr lang="en-CA"/>
              <a:t>Dedicated resources</a:t>
            </a:r>
          </a:p>
          <a:p>
            <a:r>
              <a:rPr lang="en-CA"/>
              <a:t>Predictable throughput</a:t>
            </a:r>
          </a:p>
          <a:p>
            <a:r>
              <a:rPr lang="en-CA" err="1"/>
              <a:t>GeoDR</a:t>
            </a:r>
            <a:endParaRPr lang="en-CA"/>
          </a:p>
          <a:p>
            <a:r>
              <a:rPr lang="en-CA"/>
              <a:t>Azure Zones</a:t>
            </a:r>
          </a:p>
          <a:p>
            <a:r>
              <a:rPr lang="en-CA"/>
              <a:t>VNET support</a:t>
            </a:r>
          </a:p>
          <a:p>
            <a:r>
              <a:rPr lang="en-CA"/>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286" y="4230572"/>
            <a:ext cx="3333750" cy="25050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Lower budget requirement</a:t>
            </a:r>
          </a:p>
          <a:p>
            <a:r>
              <a:rPr lang="en-CA"/>
              <a:t>Multiple namespaces</a:t>
            </a:r>
          </a:p>
          <a:p>
            <a:r>
              <a:rPr lang="en-CA"/>
              <a:t>Decent message size (256KB)</a:t>
            </a:r>
          </a:p>
          <a:p>
            <a:r>
              <a:rPr lang="en-CA"/>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0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6663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err="1">
                <a:solidFill>
                  <a:srgbClr val="004880"/>
                </a:solidFill>
              </a:rPr>
              <a:t>WindowsAzure.ServiceBus</a:t>
            </a:r>
            <a:endParaRPr lang="en-CA" b="1">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369332"/>
          </a:xfrm>
          <a:prstGeom prst="rect">
            <a:avLst/>
          </a:prstGeom>
          <a:noFill/>
        </p:spPr>
        <p:txBody>
          <a:bodyPr wrap="square" rtlCol="0">
            <a:spAutoFit/>
          </a:bodyPr>
          <a:lstStyle/>
          <a:p>
            <a:r>
              <a:rPr lang="en-CA" b="1" err="1">
                <a:solidFill>
                  <a:srgbClr val="004880"/>
                </a:solidFill>
              </a:rPr>
              <a:t>Microsoft.Azure.ServiceBus</a:t>
            </a:r>
            <a:endParaRPr lang="en-CA" b="1">
              <a:solidFill>
                <a:srgbClr val="004880"/>
              </a:solidFill>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DFE818-DF70-4F77-9212-C9D56FF6078D}"/>
              </a:ext>
            </a:extLst>
          </p:cNvPr>
          <p:cNvPicPr>
            <a:picLocks noChangeAspect="1"/>
          </p:cNvPicPr>
          <p:nvPr/>
        </p:nvPicPr>
        <p:blipFill>
          <a:blip r:embed="rId3"/>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Picture 2"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icture 5">
            <a:extLst>
              <a:ext uri="{FF2B5EF4-FFF2-40B4-BE49-F238E27FC236}">
                <a16:creationId xmlns:a16="http://schemas.microsoft.com/office/drawing/2014/main" id="{8450E72C-3037-412D-842D-458CC09682D9}"/>
              </a:ext>
            </a:extLst>
          </p:cNvPr>
          <p:cNvPicPr>
            <a:picLocks noChangeAspect="1"/>
          </p:cNvPicPr>
          <p:nvPr/>
        </p:nvPicPr>
        <p:blipFill>
          <a:blip r:embed="rId5"/>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B36A-AA61-4B15-94B8-4DCA7DB2EEE5}"/>
              </a:ext>
            </a:extLst>
          </p:cNvPr>
          <p:cNvPicPr>
            <a:picLocks noChangeAspect="1"/>
          </p:cNvPicPr>
          <p:nvPr/>
        </p:nvPicPr>
        <p:blipFill>
          <a:blip r:embed="rId3">
            <a:duotone>
              <a:schemeClr val="bg2">
                <a:shade val="45000"/>
                <a:satMod val="135000"/>
              </a:schemeClr>
              <a:prstClr val="white"/>
            </a:duotone>
          </a:blip>
          <a:stretch>
            <a:fillRect/>
          </a:stretch>
        </p:blipFill>
        <p:spPr>
          <a:xfrm>
            <a:off x="2353298" y="0"/>
            <a:ext cx="7485403"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47452" y="2967334"/>
            <a:ext cx="12001499" cy="923330"/>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3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https://github.com/SeanFeldman/AzureServiceBus.DeepDive</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27114296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ADBE89-F8DF-4591-97CE-78B138652779}"/>
              </a:ext>
            </a:extLst>
          </p:cNvPr>
          <p:cNvPicPr>
            <a:picLocks noChangeAspect="1"/>
          </p:cNvPicPr>
          <p:nvPr/>
        </p:nvPicPr>
        <p:blipFill>
          <a:blip r:embed="rId3">
            <a:duotone>
              <a:schemeClr val="bg2">
                <a:shade val="45000"/>
                <a:satMod val="135000"/>
              </a:schemeClr>
              <a:prstClr val="white"/>
            </a:duotone>
          </a:blip>
          <a:stretch>
            <a:fillRect/>
          </a:stretch>
        </p:blipFill>
        <p:spPr>
          <a:xfrm>
            <a:off x="769327" y="-62663"/>
            <a:ext cx="10557750" cy="6920663"/>
          </a:xfrm>
          <a:prstGeom prst="rect">
            <a:avLst/>
          </a:prstGeom>
        </p:spPr>
      </p:pic>
      <p:sp>
        <p:nvSpPr>
          <p:cNvPr id="7" name="Rectangle 2">
            <a:extLst>
              <a:ext uri="{FF2B5EF4-FFF2-40B4-BE49-F238E27FC236}">
                <a16:creationId xmlns:a16="http://schemas.microsoft.com/office/drawing/2014/main" id="{C597DE16-3DA8-42E5-BA0B-5C6707DCB5D2}"/>
              </a:ext>
            </a:extLst>
          </p:cNvPr>
          <p:cNvSpPr>
            <a:spLocks noChangeArrowheads="1"/>
          </p:cNvSpPr>
          <p:nvPr/>
        </p:nvSpPr>
        <p:spPr bwMode="auto">
          <a:xfrm>
            <a:off x="47452" y="2921168"/>
            <a:ext cx="12001499" cy="1015663"/>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http://go.</a:t>
            </a:r>
            <a:r>
              <a:rPr kumimoji="0" lang="en-US" altLang="en-US" sz="60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particular</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.net/regina-2019</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12507677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5127458" y="294481"/>
            <a:ext cx="6807868" cy="2387600"/>
          </a:xfrm>
        </p:spPr>
        <p:txBody>
          <a:bodyPr>
            <a:normAutofit/>
          </a:bodyPr>
          <a:lstStyle/>
          <a:p>
            <a:r>
              <a:rPr lang="en-CA" sz="8800" b="0"/>
              <a:t>Thank you!</a:t>
            </a:r>
          </a:p>
        </p:txBody>
      </p:sp>
      <p:sp>
        <p:nvSpPr>
          <p:cNvPr id="5" name="Subtitle 4">
            <a:extLst>
              <a:ext uri="{FF2B5EF4-FFF2-40B4-BE49-F238E27FC236}">
                <a16:creationId xmlns:a16="http://schemas.microsoft.com/office/drawing/2014/main" id="{E2E48E32-2AA0-4021-9BC9-2E2538D4EA06}"/>
              </a:ext>
            </a:extLst>
          </p:cNvPr>
          <p:cNvSpPr>
            <a:spLocks noGrp="1"/>
          </p:cNvSpPr>
          <p:nvPr>
            <p:ph type="subTitle" idx="1"/>
          </p:nvPr>
        </p:nvSpPr>
        <p:spPr>
          <a:xfrm>
            <a:off x="5127458" y="2774156"/>
            <a:ext cx="6807868" cy="825583"/>
          </a:xfrm>
        </p:spPr>
        <p:txBody>
          <a:bodyPr>
            <a:normAutofit/>
          </a:bodyPr>
          <a:lstStyle/>
          <a:p>
            <a:r>
              <a:rPr lang="en-CA" sz="4400">
                <a:solidFill>
                  <a:schemeClr val="tx1">
                    <a:lumMod val="50000"/>
                    <a:lumOff val="50000"/>
                  </a:schemeClr>
                </a:solidFill>
              </a:rPr>
              <a:t>Q&amp;A</a:t>
            </a:r>
          </a:p>
        </p:txBody>
      </p:sp>
      <p:sp>
        <p:nvSpPr>
          <p:cNvPr id="6" name="TextBox 5">
            <a:extLst>
              <a:ext uri="{FF2B5EF4-FFF2-40B4-BE49-F238E27FC236}">
                <a16:creationId xmlns:a16="http://schemas.microsoft.com/office/drawing/2014/main" id="{611A0348-D460-4CC0-9305-6D0FB4B7B555}"/>
              </a:ext>
            </a:extLst>
          </p:cNvPr>
          <p:cNvSpPr txBox="1"/>
          <p:nvPr/>
        </p:nvSpPr>
        <p:spPr>
          <a:xfrm>
            <a:off x="3362826" y="4674216"/>
            <a:ext cx="3832059" cy="830997"/>
          </a:xfrm>
          <a:prstGeom prst="rect">
            <a:avLst/>
          </a:prstGeom>
          <a:noFill/>
        </p:spPr>
        <p:txBody>
          <a:bodyPr wrap="square" rtlCol="0">
            <a:spAutoFit/>
          </a:bodyPr>
          <a:lstStyle/>
          <a:p>
            <a:r>
              <a:rPr lang="en-CA" sz="2400">
                <a:solidFill>
                  <a:schemeClr val="bg1">
                    <a:lumMod val="50000"/>
                  </a:schemeClr>
                </a:solidFill>
              </a:rPr>
              <a:t>@</a:t>
            </a:r>
            <a:r>
              <a:rPr lang="en-CA" sz="2400" err="1">
                <a:solidFill>
                  <a:schemeClr val="bg1">
                    <a:lumMod val="50000"/>
                  </a:schemeClr>
                </a:solidFill>
              </a:rPr>
              <a:t>sfeldman</a:t>
            </a:r>
            <a:br>
              <a:rPr lang="en-CA" sz="2400">
                <a:solidFill>
                  <a:schemeClr val="bg1">
                    <a:lumMod val="50000"/>
                  </a:schemeClr>
                </a:solidFill>
              </a:rPr>
            </a:br>
            <a:r>
              <a:rPr lang="en-CA" sz="2400">
                <a:solidFill>
                  <a:schemeClr val="bg1">
                    <a:lumMod val="50000"/>
                  </a:schemeClr>
                </a:solidFill>
              </a:rPr>
              <a:t>weblogs.asp.net/</a:t>
            </a:r>
            <a:r>
              <a:rPr lang="en-CA" sz="2400" err="1">
                <a:solidFill>
                  <a:schemeClr val="bg1">
                    <a:lumMod val="50000"/>
                  </a:schemeClr>
                </a:solidFill>
              </a:rPr>
              <a:t>sfeldman</a:t>
            </a:r>
            <a:endParaRPr lang="en-CA" sz="2400">
              <a:solidFill>
                <a:schemeClr val="bg1">
                  <a:lumMod val="50000"/>
                </a:schemeClr>
              </a:solidFill>
            </a:endParaRPr>
          </a:p>
        </p:txBody>
      </p:sp>
      <p:pic>
        <p:nvPicPr>
          <p:cNvPr id="7" name="Picture 6" descr="A person wearing glasses and smiling at the camera&#10;&#10;Description automatically generated">
            <a:extLst>
              <a:ext uri="{FF2B5EF4-FFF2-40B4-BE49-F238E27FC236}">
                <a16:creationId xmlns:a16="http://schemas.microsoft.com/office/drawing/2014/main" id="{DBDD21A2-97D9-45F3-AD85-510E44F76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38" y="3599739"/>
            <a:ext cx="2712872" cy="2716767"/>
          </a:xfrm>
          <a:prstGeom prst="ellipse">
            <a:avLst/>
          </a:prstGeom>
        </p:spPr>
      </p:pic>
    </p:spTree>
    <p:extLst>
      <p:ext uri="{BB962C8B-B14F-4D97-AF65-F5344CB8AC3E}">
        <p14:creationId xmlns:p14="http://schemas.microsoft.com/office/powerpoint/2010/main" val="903516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a:solidFill>
                  <a:schemeClr val="bg1">
                    <a:lumMod val="50000"/>
                  </a:schemeClr>
                </a:solidFill>
                <a:latin typeface="Yanone Kaffeesatz Regular" panose="02000000000000000000" pitchFamily="2" charset="0"/>
              </a:rPr>
              <a:t>github.com/azure/</a:t>
            </a:r>
            <a:r>
              <a:rPr lang="en-US" sz="5400">
                <a:latin typeface="Yanone Kaffeesatz Regular" panose="02000000000000000000" pitchFamily="2" charset="0"/>
              </a:rPr>
              <a:t>azure-</a:t>
            </a:r>
            <a:r>
              <a:rPr lang="en-US" sz="5400" err="1">
                <a:latin typeface="Yanone Kaffeesatz Regular" panose="02000000000000000000" pitchFamily="2" charset="0"/>
              </a:rPr>
              <a:t>sdk</a:t>
            </a:r>
            <a:r>
              <a:rPr lang="en-US" sz="5400">
                <a:latin typeface="Yanone Kaffeesatz Regular" panose="02000000000000000000" pitchFamily="2" charset="0"/>
              </a:rPr>
              <a:t>-for-net</a:t>
            </a:r>
            <a:endParaRPr lang="de-CH" sz="540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64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2199</Words>
  <Application>Microsoft Office PowerPoint</Application>
  <PresentationFormat>Widescreen</PresentationFormat>
  <Paragraphs>384</Paragraphs>
  <Slides>84</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Segoe UI</vt:lpstr>
      <vt:lpstr>Segoe UI Black</vt:lpstr>
      <vt:lpstr>Yanone Kaffeesatz Regular</vt:lpstr>
      <vt:lpstr>Office Theme</vt:lpstr>
      <vt:lpstr>Azure Service Bus Deep Dive</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Sending</vt:lpstr>
      <vt:lpstr>Code</vt:lpstr>
      <vt:lpstr>execution</vt:lpstr>
      <vt:lpstr>result in SBE</vt:lpstr>
      <vt:lpstr>Receiving</vt:lpstr>
      <vt:lpstr>Receiving modes</vt:lpstr>
      <vt:lpstr>PowerPoint Presentation</vt:lpstr>
      <vt:lpstr>User Callback</vt:lpstr>
      <vt:lpstr>Execution (happy day scenario)</vt:lpstr>
      <vt:lpstr>Execution (exception thrown)</vt:lpstr>
      <vt:lpstr>Clients vs Senders/Receivers</vt:lpstr>
      <vt:lpstr>Connections Management</vt:lpstr>
      <vt:lpstr>Connection String vs Connection </vt:lpstr>
      <vt:lpstr>Using connection string</vt:lpstr>
      <vt:lpstr>Using connection</vt:lpstr>
      <vt:lpstr>Message Scheduling</vt:lpstr>
      <vt:lpstr>Schedule w/o a receipt</vt:lpstr>
      <vt:lpstr>Schedule with a receipt</vt:lpstr>
      <vt:lpstr>Message Expiry</vt:lpstr>
      <vt:lpstr>PowerPoint Presentation</vt:lpstr>
      <vt:lpstr>Message Forwarding</vt:lpstr>
      <vt:lpstr>PowerPoint Presentation</vt:lpstr>
      <vt:lpstr>PowerPoint Presentation</vt:lpstr>
      <vt:lpstr>Message Dead-lettering</vt:lpstr>
      <vt:lpstr>Setup</vt:lpstr>
      <vt:lpstr>Setup</vt:lpstr>
      <vt:lpstr>Output</vt:lpstr>
      <vt:lpstr>Pub/Sub</vt:lpstr>
      <vt:lpstr>Publish/Subscribe</vt:lpstr>
      <vt:lpstr>PowerPoint Presentation</vt:lpstr>
      <vt:lpstr>SQL vs Correlation Filters</vt:lpstr>
      <vt:lpstr>Message Batching</vt:lpstr>
      <vt:lpstr>Sending a batch</vt:lpstr>
      <vt:lpstr>Sending larger messages or batches?</vt:lpstr>
      <vt:lpstr>Atomic Sends</vt:lpstr>
      <vt:lpstr>Individual sends</vt:lpstr>
      <vt:lpstr>100 limit</vt:lpstr>
      <vt:lpstr>Atomic sends with a batch</vt:lpstr>
      <vt:lpstr>Send Via</vt:lpstr>
      <vt:lpstr>PowerPoint Presentation</vt:lpstr>
      <vt:lpstr>PowerPoint Presentation</vt:lpstr>
      <vt:lpstr>When things go wrong</vt:lpstr>
      <vt:lpstr>Transfer Dead-lettering</vt:lpstr>
      <vt:lpstr>PowerPoint Presentation</vt:lpstr>
      <vt:lpstr>PowerPoint Presentation</vt:lpstr>
      <vt:lpstr>Topologies</vt:lpstr>
      <vt:lpstr>What’s a topology?</vt:lpstr>
      <vt:lpstr>PowerPoint Presentation</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Azure CLI</vt:lpstr>
      <vt:lpstr>Perofmance</vt:lpstr>
      <vt:lpstr>Premium vs Standard</vt:lpstr>
      <vt:lpstr>Premium or Standard?</vt:lpstr>
      <vt:lpstr>Tooling</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1</cp:revision>
  <dcterms:created xsi:type="dcterms:W3CDTF">2019-10-14T18:49:24Z</dcterms:created>
  <dcterms:modified xsi:type="dcterms:W3CDTF">2019-10-17T05:11:53Z</dcterms:modified>
</cp:coreProperties>
</file>